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4"/>
  </p:notesMasterIdLst>
  <p:sldIdLst>
    <p:sldId id="256" r:id="rId2"/>
    <p:sldId id="267" r:id="rId3"/>
    <p:sldId id="260" r:id="rId4"/>
    <p:sldId id="257" r:id="rId5"/>
    <p:sldId id="261" r:id="rId6"/>
    <p:sldId id="264" r:id="rId7"/>
    <p:sldId id="266" r:id="rId8"/>
    <p:sldId id="262" r:id="rId9"/>
    <p:sldId id="269" r:id="rId10"/>
    <p:sldId id="259" r:id="rId11"/>
    <p:sldId id="268" r:id="rId12"/>
    <p:sldId id="265" r:id="rId13"/>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Calibri Light" panose="020F0302020204030204" pitchFamily="34" charset="0"/>
      <p:regular r:id="rId19"/>
      <p:italic r:id="rId20"/>
    </p:embeddedFont>
    <p:embeddedFont>
      <p:font typeface="Grotesque MT Std Extra Condense" panose="020B0508020202020204" pitchFamily="34" charset="77"/>
      <p:regular r:id="rId21"/>
    </p:embeddedFont>
    <p:embeddedFont>
      <p:font typeface="Nunito Sans" pitchFamily="2" charset="77"/>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26"/>
    <p:restoredTop sz="90591"/>
  </p:normalViewPr>
  <p:slideViewPr>
    <p:cSldViewPr snapToGrid="0" snapToObjects="1">
      <p:cViewPr varScale="1">
        <p:scale>
          <a:sx n="114" d="100"/>
          <a:sy n="114" d="100"/>
        </p:scale>
        <p:origin x="544" y="17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774F03-5843-F642-95F8-1209E58374EC}" type="datetimeFigureOut">
              <a:rPr lang="en-US" smtClean="0"/>
              <a:t>3/19/20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75BA1E-88F5-094F-885C-D9AA937C6110}" type="slidenum">
              <a:rPr lang="en-US" smtClean="0"/>
              <a:t>‹#›</a:t>
            </a:fld>
            <a:endParaRPr lang="en-US"/>
          </a:p>
        </p:txBody>
      </p:sp>
    </p:spTree>
    <p:extLst>
      <p:ext uri="{BB962C8B-B14F-4D97-AF65-F5344CB8AC3E}">
        <p14:creationId xmlns:p14="http://schemas.microsoft.com/office/powerpoint/2010/main" val="1218718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nikolamotor.com/hydroge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arpa-e.energy.gov/?q=slick-sheet-project/superstrong-low-cost-wood-lightweight-vehicle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nature.com/articles/d41586-018-01600-6"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rontiersin.org/articles/10.3389/fbioe.2015.00072/full"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grad.ncsu.edu/news/2015/07/stephanie-mathews-converting-stinky-paper-waste-into-the-sweet-smell-of-succes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5BA1E-88F5-094F-885C-D9AA937C6110}" type="slidenum">
              <a:rPr lang="en-US" smtClean="0"/>
              <a:t>1</a:t>
            </a:fld>
            <a:endParaRPr lang="en-US"/>
          </a:p>
        </p:txBody>
      </p:sp>
    </p:spTree>
    <p:extLst>
      <p:ext uri="{BB962C8B-B14F-4D97-AF65-F5344CB8AC3E}">
        <p14:creationId xmlns:p14="http://schemas.microsoft.com/office/powerpoint/2010/main" val="2063356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Catalytic partial oxidation (CPOX) using a low-energy, nonthermal plasma is capable of nearly perfect conversion of a carbonaceous starting material into clean, homogeneous, hydrogen-rich syngas.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System we ran our testing on…. as you see this system replaces a SMR plant with a footprint</a:t>
            </a:r>
            <a:r>
              <a:rPr lang="en-US" baseline="0" dirty="0"/>
              <a:t> for of 3x3 and a fraction of the energy. The system does not require any compression on the front end is exothermic so that room temp natural gas is introduced and a near pure synthesis gas exits at around 800c. The entire system is controlled off of a laptop or phone and can be operated and monitored remotely.</a:t>
            </a:r>
            <a:endParaRPr lang="en-US" dirty="0"/>
          </a:p>
          <a:p>
            <a:endParaRPr lang="en-US" dirty="0"/>
          </a:p>
        </p:txBody>
      </p:sp>
      <p:sp>
        <p:nvSpPr>
          <p:cNvPr id="4" name="Slide Number Placeholder 3"/>
          <p:cNvSpPr>
            <a:spLocks noGrp="1"/>
          </p:cNvSpPr>
          <p:nvPr>
            <p:ph type="sldNum" sz="quarter" idx="5"/>
          </p:nvPr>
        </p:nvSpPr>
        <p:spPr/>
        <p:txBody>
          <a:bodyPr/>
          <a:lstStyle/>
          <a:p>
            <a:fld id="{1575BA1E-88F5-094F-885C-D9AA937C6110}" type="slidenum">
              <a:rPr lang="en-US" smtClean="0"/>
              <a:t>10</a:t>
            </a:fld>
            <a:endParaRPr lang="en-US"/>
          </a:p>
        </p:txBody>
      </p:sp>
    </p:spTree>
    <p:extLst>
      <p:ext uri="{BB962C8B-B14F-4D97-AF65-F5344CB8AC3E}">
        <p14:creationId xmlns:p14="http://schemas.microsoft.com/office/powerpoint/2010/main" val="1472315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https://nikolamotor.com/hydrogen</a:t>
            </a:r>
            <a:endParaRPr lang="en-US" dirty="0"/>
          </a:p>
        </p:txBody>
      </p:sp>
      <p:sp>
        <p:nvSpPr>
          <p:cNvPr id="4" name="Slide Number Placeholder 3"/>
          <p:cNvSpPr>
            <a:spLocks noGrp="1"/>
          </p:cNvSpPr>
          <p:nvPr>
            <p:ph type="sldNum" sz="quarter" idx="5"/>
          </p:nvPr>
        </p:nvSpPr>
        <p:spPr/>
        <p:txBody>
          <a:bodyPr/>
          <a:lstStyle/>
          <a:p>
            <a:fld id="{1575BA1E-88F5-094F-885C-D9AA937C6110}" type="slidenum">
              <a:rPr lang="en-US" smtClean="0"/>
              <a:t>11</a:t>
            </a:fld>
            <a:endParaRPr lang="en-US"/>
          </a:p>
        </p:txBody>
      </p:sp>
    </p:spTree>
    <p:extLst>
      <p:ext uri="{BB962C8B-B14F-4D97-AF65-F5344CB8AC3E}">
        <p14:creationId xmlns:p14="http://schemas.microsoft.com/office/powerpoint/2010/main" val="2277428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5BA1E-88F5-094F-885C-D9AA937C6110}" type="slidenum">
              <a:rPr lang="en-US" smtClean="0"/>
              <a:t>12</a:t>
            </a:fld>
            <a:endParaRPr lang="en-US"/>
          </a:p>
        </p:txBody>
      </p:sp>
    </p:spTree>
    <p:extLst>
      <p:ext uri="{BB962C8B-B14F-4D97-AF65-F5344CB8AC3E}">
        <p14:creationId xmlns:p14="http://schemas.microsoft.com/office/powerpoint/2010/main" val="3274294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5BA1E-88F5-094F-885C-D9AA937C6110}" type="slidenum">
              <a:rPr lang="en-US" smtClean="0"/>
              <a:t>2</a:t>
            </a:fld>
            <a:endParaRPr lang="en-US"/>
          </a:p>
        </p:txBody>
      </p:sp>
    </p:spTree>
    <p:extLst>
      <p:ext uri="{BB962C8B-B14F-4D97-AF65-F5344CB8AC3E}">
        <p14:creationId xmlns:p14="http://schemas.microsoft.com/office/powerpoint/2010/main" val="3949206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5BA1E-88F5-094F-885C-D9AA937C6110}" type="slidenum">
              <a:rPr lang="en-US" smtClean="0"/>
              <a:t>3</a:t>
            </a:fld>
            <a:endParaRPr lang="en-US"/>
          </a:p>
        </p:txBody>
      </p:sp>
    </p:spTree>
    <p:extLst>
      <p:ext uri="{BB962C8B-B14F-4D97-AF65-F5344CB8AC3E}">
        <p14:creationId xmlns:p14="http://schemas.microsoft.com/office/powerpoint/2010/main" val="1239850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Georgia is consistently ranked as the top forestry state in the nation.</a:t>
            </a:r>
            <a:endParaRPr lang="en-US" dirty="0"/>
          </a:p>
        </p:txBody>
      </p:sp>
      <p:sp>
        <p:nvSpPr>
          <p:cNvPr id="4" name="Slide Number Placeholder 3"/>
          <p:cNvSpPr>
            <a:spLocks noGrp="1"/>
          </p:cNvSpPr>
          <p:nvPr>
            <p:ph type="sldNum" sz="quarter" idx="5"/>
          </p:nvPr>
        </p:nvSpPr>
        <p:spPr/>
        <p:txBody>
          <a:bodyPr/>
          <a:lstStyle/>
          <a:p>
            <a:fld id="{1575BA1E-88F5-094F-885C-D9AA937C6110}" type="slidenum">
              <a:rPr lang="en-US" smtClean="0"/>
              <a:t>4</a:t>
            </a:fld>
            <a:endParaRPr lang="en-US"/>
          </a:p>
        </p:txBody>
      </p:sp>
    </p:spTree>
    <p:extLst>
      <p:ext uri="{BB962C8B-B14F-4D97-AF65-F5344CB8AC3E}">
        <p14:creationId xmlns:p14="http://schemas.microsoft.com/office/powerpoint/2010/main" val="861959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5BA1E-88F5-094F-885C-D9AA937C6110}" type="slidenum">
              <a:rPr lang="en-US" smtClean="0"/>
              <a:t>5</a:t>
            </a:fld>
            <a:endParaRPr lang="en-US"/>
          </a:p>
        </p:txBody>
      </p:sp>
    </p:spTree>
    <p:extLst>
      <p:ext uri="{BB962C8B-B14F-4D97-AF65-F5344CB8AC3E}">
        <p14:creationId xmlns:p14="http://schemas.microsoft.com/office/powerpoint/2010/main" val="585914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$3.5 Million Grant - </a:t>
            </a:r>
            <a:r>
              <a:rPr lang="en-US" dirty="0">
                <a:hlinkClick r:id="rId3"/>
              </a:rPr>
              <a:t>https://arpa-e.energy.gov/?q=slick-sheet-project/superstrong-low-cost-wood-lightweight-vehicles</a:t>
            </a:r>
            <a:br>
              <a:rPr lang="en-US" dirty="0"/>
            </a:br>
            <a:r>
              <a:rPr lang="en-US" sz="1200" b="0" i="0" kern="1200" dirty="0">
                <a:solidFill>
                  <a:schemeClr val="tx1"/>
                </a:solidFill>
                <a:effectLst/>
                <a:latin typeface="+mn-lt"/>
                <a:ea typeface="+mn-ea"/>
                <a:cs typeface="+mn-cs"/>
              </a:rPr>
              <a:t>Press the block at 100 ºC for a day. The result: a wooden plank one-fifth the thickness, but three times the density of natural wood — and 11.5 times stronger. Previous attempts to densify wood have improved the strength by a factor of about three to four. </a:t>
            </a:r>
            <a:r>
              <a:rPr lang="en-US" dirty="0">
                <a:hlinkClick r:id="rId4"/>
              </a:rPr>
              <a:t>https://www.nature.com/articles/d41586-018-01600-6</a:t>
            </a:r>
            <a:endParaRPr lang="en-US" dirty="0"/>
          </a:p>
        </p:txBody>
      </p:sp>
      <p:sp>
        <p:nvSpPr>
          <p:cNvPr id="4" name="Slide Number Placeholder 3"/>
          <p:cNvSpPr>
            <a:spLocks noGrp="1"/>
          </p:cNvSpPr>
          <p:nvPr>
            <p:ph type="sldNum" sz="quarter" idx="5"/>
          </p:nvPr>
        </p:nvSpPr>
        <p:spPr/>
        <p:txBody>
          <a:bodyPr/>
          <a:lstStyle/>
          <a:p>
            <a:fld id="{1575BA1E-88F5-094F-885C-D9AA937C6110}" type="slidenum">
              <a:rPr lang="en-US" smtClean="0"/>
              <a:t>6</a:t>
            </a:fld>
            <a:endParaRPr lang="en-US"/>
          </a:p>
        </p:txBody>
      </p:sp>
    </p:spTree>
    <p:extLst>
      <p:ext uri="{BB962C8B-B14F-4D97-AF65-F5344CB8AC3E}">
        <p14:creationId xmlns:p14="http://schemas.microsoft.com/office/powerpoint/2010/main" val="597047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5BA1E-88F5-094F-885C-D9AA937C6110}" type="slidenum">
              <a:rPr lang="en-US" smtClean="0"/>
              <a:t>7</a:t>
            </a:fld>
            <a:endParaRPr lang="en-US"/>
          </a:p>
        </p:txBody>
      </p:sp>
    </p:spTree>
    <p:extLst>
      <p:ext uri="{BB962C8B-B14F-4D97-AF65-F5344CB8AC3E}">
        <p14:creationId xmlns:p14="http://schemas.microsoft.com/office/powerpoint/2010/main" val="3711018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https://www.frontiersin.org/articles/10.3389/fbioe.2015.00072/full</a:t>
            </a:r>
            <a:br>
              <a:rPr lang="en-US" dirty="0"/>
            </a:br>
            <a:r>
              <a:rPr lang="en-US" dirty="0">
                <a:hlinkClick r:id="rId4"/>
              </a:rPr>
              <a:t>https://grad.ncsu.edu/news/2015/07/stephanie-mathews-converting-stinky-paper-waste-into-the-sweet-smell-of-success/</a:t>
            </a:r>
            <a:endParaRPr lang="en-US" dirty="0"/>
          </a:p>
        </p:txBody>
      </p:sp>
      <p:sp>
        <p:nvSpPr>
          <p:cNvPr id="4" name="Slide Number Placeholder 3"/>
          <p:cNvSpPr>
            <a:spLocks noGrp="1"/>
          </p:cNvSpPr>
          <p:nvPr>
            <p:ph type="sldNum" sz="quarter" idx="5"/>
          </p:nvPr>
        </p:nvSpPr>
        <p:spPr/>
        <p:txBody>
          <a:bodyPr/>
          <a:lstStyle/>
          <a:p>
            <a:fld id="{1575BA1E-88F5-094F-885C-D9AA937C6110}" type="slidenum">
              <a:rPr lang="en-US" smtClean="0"/>
              <a:t>8</a:t>
            </a:fld>
            <a:endParaRPr lang="en-US"/>
          </a:p>
        </p:txBody>
      </p:sp>
    </p:spTree>
    <p:extLst>
      <p:ext uri="{BB962C8B-B14F-4D97-AF65-F5344CB8AC3E}">
        <p14:creationId xmlns:p14="http://schemas.microsoft.com/office/powerpoint/2010/main" val="1018590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5BA1E-88F5-094F-885C-D9AA937C6110}" type="slidenum">
              <a:rPr lang="en-US" smtClean="0"/>
              <a:t>9</a:t>
            </a:fld>
            <a:endParaRPr lang="en-US"/>
          </a:p>
        </p:txBody>
      </p:sp>
    </p:spTree>
    <p:extLst>
      <p:ext uri="{BB962C8B-B14F-4D97-AF65-F5344CB8AC3E}">
        <p14:creationId xmlns:p14="http://schemas.microsoft.com/office/powerpoint/2010/main" val="2904904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10497-0E31-BB43-B5B0-FF498EF594CB}"/>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200" baseline="0"/>
            </a:lvl1pPr>
          </a:lstStyle>
          <a:p>
            <a:r>
              <a:rPr lang="en-US" dirty="0"/>
              <a:t>Click to edit Master title style</a:t>
            </a:r>
          </a:p>
        </p:txBody>
      </p:sp>
      <p:sp>
        <p:nvSpPr>
          <p:cNvPr id="3" name="Subtitle 2">
            <a:extLst>
              <a:ext uri="{FF2B5EF4-FFF2-40B4-BE49-F238E27FC236}">
                <a16:creationId xmlns:a16="http://schemas.microsoft.com/office/drawing/2014/main" id="{6F273F7B-4512-7C47-A75F-ECB376365B0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DEEFA0-3909-CB49-8646-9FE8B0C5A74E}"/>
              </a:ext>
            </a:extLst>
          </p:cNvPr>
          <p:cNvSpPr>
            <a:spLocks noGrp="1"/>
          </p:cNvSpPr>
          <p:nvPr>
            <p:ph type="dt" sz="half" idx="10"/>
          </p:nvPr>
        </p:nvSpPr>
        <p:spPr/>
        <p:txBody>
          <a:bodyPr/>
          <a:lstStyle/>
          <a:p>
            <a:fld id="{AB4CAE90-9FBA-5144-8EC4-340C1E843213}" type="datetimeFigureOut">
              <a:rPr lang="en-US" smtClean="0"/>
              <a:t>3/19/20</a:t>
            </a:fld>
            <a:endParaRPr lang="en-US"/>
          </a:p>
        </p:txBody>
      </p:sp>
      <p:sp>
        <p:nvSpPr>
          <p:cNvPr id="5" name="Footer Placeholder 4">
            <a:extLst>
              <a:ext uri="{FF2B5EF4-FFF2-40B4-BE49-F238E27FC236}">
                <a16:creationId xmlns:a16="http://schemas.microsoft.com/office/drawing/2014/main" id="{F0854846-D14B-8640-A79A-06B3529DB1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104FFC-4401-1A4D-97F3-F83724954096}"/>
              </a:ext>
            </a:extLst>
          </p:cNvPr>
          <p:cNvSpPr>
            <a:spLocks noGrp="1"/>
          </p:cNvSpPr>
          <p:nvPr>
            <p:ph type="sldNum" sz="quarter" idx="12"/>
          </p:nvPr>
        </p:nvSpPr>
        <p:spPr/>
        <p:txBody>
          <a:bodyPr/>
          <a:lstStyle/>
          <a:p>
            <a:fld id="{CBD5B25E-D112-F549-847A-AE49F05A541A}" type="slidenum">
              <a:rPr lang="en-US" smtClean="0"/>
              <a:t>‹#›</a:t>
            </a:fld>
            <a:endParaRPr lang="en-US"/>
          </a:p>
        </p:txBody>
      </p:sp>
    </p:spTree>
    <p:extLst>
      <p:ext uri="{BB962C8B-B14F-4D97-AF65-F5344CB8AC3E}">
        <p14:creationId xmlns:p14="http://schemas.microsoft.com/office/powerpoint/2010/main" val="968222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17F7C-3B97-A94F-A0C7-926733FE2D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C93991-D00D-7244-B2A3-188D0F5E021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F70189-7C44-A449-B1B6-727BA7066F51}"/>
              </a:ext>
            </a:extLst>
          </p:cNvPr>
          <p:cNvSpPr>
            <a:spLocks noGrp="1"/>
          </p:cNvSpPr>
          <p:nvPr>
            <p:ph type="dt" sz="half" idx="10"/>
          </p:nvPr>
        </p:nvSpPr>
        <p:spPr/>
        <p:txBody>
          <a:bodyPr/>
          <a:lstStyle/>
          <a:p>
            <a:fld id="{AB4CAE90-9FBA-5144-8EC4-340C1E843213}" type="datetimeFigureOut">
              <a:rPr lang="en-US" smtClean="0"/>
              <a:t>3/19/20</a:t>
            </a:fld>
            <a:endParaRPr lang="en-US"/>
          </a:p>
        </p:txBody>
      </p:sp>
      <p:sp>
        <p:nvSpPr>
          <p:cNvPr id="5" name="Footer Placeholder 4">
            <a:extLst>
              <a:ext uri="{FF2B5EF4-FFF2-40B4-BE49-F238E27FC236}">
                <a16:creationId xmlns:a16="http://schemas.microsoft.com/office/drawing/2014/main" id="{B5AC5783-8848-4941-A329-690BAE4BCC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A4022-E5A4-B345-938D-47BDC85C6513}"/>
              </a:ext>
            </a:extLst>
          </p:cNvPr>
          <p:cNvSpPr>
            <a:spLocks noGrp="1"/>
          </p:cNvSpPr>
          <p:nvPr>
            <p:ph type="sldNum" sz="quarter" idx="12"/>
          </p:nvPr>
        </p:nvSpPr>
        <p:spPr/>
        <p:txBody>
          <a:bodyPr/>
          <a:lstStyle/>
          <a:p>
            <a:fld id="{CBD5B25E-D112-F549-847A-AE49F05A541A}" type="slidenum">
              <a:rPr lang="en-US" smtClean="0"/>
              <a:t>‹#›</a:t>
            </a:fld>
            <a:endParaRPr lang="en-US"/>
          </a:p>
        </p:txBody>
      </p:sp>
    </p:spTree>
    <p:extLst>
      <p:ext uri="{BB962C8B-B14F-4D97-AF65-F5344CB8AC3E}">
        <p14:creationId xmlns:p14="http://schemas.microsoft.com/office/powerpoint/2010/main" val="2784233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692605-6825-C141-90A8-00CAFD9F56C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7AD600-95A6-0748-BBE8-766F81FEE43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76CB24-B021-4745-A4E6-9CE55C191F78}"/>
              </a:ext>
            </a:extLst>
          </p:cNvPr>
          <p:cNvSpPr>
            <a:spLocks noGrp="1"/>
          </p:cNvSpPr>
          <p:nvPr>
            <p:ph type="dt" sz="half" idx="10"/>
          </p:nvPr>
        </p:nvSpPr>
        <p:spPr/>
        <p:txBody>
          <a:bodyPr/>
          <a:lstStyle/>
          <a:p>
            <a:fld id="{AB4CAE90-9FBA-5144-8EC4-340C1E843213}" type="datetimeFigureOut">
              <a:rPr lang="en-US" smtClean="0"/>
              <a:t>3/19/20</a:t>
            </a:fld>
            <a:endParaRPr lang="en-US"/>
          </a:p>
        </p:txBody>
      </p:sp>
      <p:sp>
        <p:nvSpPr>
          <p:cNvPr id="5" name="Footer Placeholder 4">
            <a:extLst>
              <a:ext uri="{FF2B5EF4-FFF2-40B4-BE49-F238E27FC236}">
                <a16:creationId xmlns:a16="http://schemas.microsoft.com/office/drawing/2014/main" id="{956EE128-1883-FE4F-9800-ED45CD0DBF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F5886A-AF83-7344-8C9E-279B79E68EB5}"/>
              </a:ext>
            </a:extLst>
          </p:cNvPr>
          <p:cNvSpPr>
            <a:spLocks noGrp="1"/>
          </p:cNvSpPr>
          <p:nvPr>
            <p:ph type="sldNum" sz="quarter" idx="12"/>
          </p:nvPr>
        </p:nvSpPr>
        <p:spPr/>
        <p:txBody>
          <a:bodyPr/>
          <a:lstStyle/>
          <a:p>
            <a:fld id="{CBD5B25E-D112-F549-847A-AE49F05A541A}" type="slidenum">
              <a:rPr lang="en-US" smtClean="0"/>
              <a:t>‹#›</a:t>
            </a:fld>
            <a:endParaRPr lang="en-US"/>
          </a:p>
        </p:txBody>
      </p:sp>
    </p:spTree>
    <p:extLst>
      <p:ext uri="{BB962C8B-B14F-4D97-AF65-F5344CB8AC3E}">
        <p14:creationId xmlns:p14="http://schemas.microsoft.com/office/powerpoint/2010/main" val="457585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41ECE-0E96-9146-9FAF-62B18EBBF0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6939D9-7BE8-7A4E-B33E-C47739CEB8A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12453D-E233-434A-85F9-2992EECE1DF0}"/>
              </a:ext>
            </a:extLst>
          </p:cNvPr>
          <p:cNvSpPr>
            <a:spLocks noGrp="1"/>
          </p:cNvSpPr>
          <p:nvPr>
            <p:ph type="dt" sz="half" idx="10"/>
          </p:nvPr>
        </p:nvSpPr>
        <p:spPr/>
        <p:txBody>
          <a:bodyPr/>
          <a:lstStyle/>
          <a:p>
            <a:fld id="{AB4CAE90-9FBA-5144-8EC4-340C1E843213}" type="datetimeFigureOut">
              <a:rPr lang="en-US" smtClean="0"/>
              <a:t>3/19/20</a:t>
            </a:fld>
            <a:endParaRPr lang="en-US"/>
          </a:p>
        </p:txBody>
      </p:sp>
      <p:sp>
        <p:nvSpPr>
          <p:cNvPr id="5" name="Footer Placeholder 4">
            <a:extLst>
              <a:ext uri="{FF2B5EF4-FFF2-40B4-BE49-F238E27FC236}">
                <a16:creationId xmlns:a16="http://schemas.microsoft.com/office/drawing/2014/main" id="{469A9F1D-56EB-1346-9845-995E960578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9D92C6-B065-1C45-80C9-7BA25AE6ECD4}"/>
              </a:ext>
            </a:extLst>
          </p:cNvPr>
          <p:cNvSpPr>
            <a:spLocks noGrp="1"/>
          </p:cNvSpPr>
          <p:nvPr>
            <p:ph type="sldNum" sz="quarter" idx="12"/>
          </p:nvPr>
        </p:nvSpPr>
        <p:spPr/>
        <p:txBody>
          <a:bodyPr/>
          <a:lstStyle/>
          <a:p>
            <a:fld id="{CBD5B25E-D112-F549-847A-AE49F05A541A}" type="slidenum">
              <a:rPr lang="en-US" smtClean="0"/>
              <a:t>‹#›</a:t>
            </a:fld>
            <a:endParaRPr lang="en-US"/>
          </a:p>
        </p:txBody>
      </p:sp>
    </p:spTree>
    <p:extLst>
      <p:ext uri="{BB962C8B-B14F-4D97-AF65-F5344CB8AC3E}">
        <p14:creationId xmlns:p14="http://schemas.microsoft.com/office/powerpoint/2010/main" val="4148975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2FD06-F4BB-E54C-96E7-5C40D3F12CC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47FC1C-BF2C-C442-96C1-5C6CE5BD194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5868FA-EEA9-C54A-A76A-E958416000E3}"/>
              </a:ext>
            </a:extLst>
          </p:cNvPr>
          <p:cNvSpPr>
            <a:spLocks noGrp="1"/>
          </p:cNvSpPr>
          <p:nvPr>
            <p:ph type="dt" sz="half" idx="10"/>
          </p:nvPr>
        </p:nvSpPr>
        <p:spPr/>
        <p:txBody>
          <a:bodyPr/>
          <a:lstStyle/>
          <a:p>
            <a:fld id="{AB4CAE90-9FBA-5144-8EC4-340C1E843213}" type="datetimeFigureOut">
              <a:rPr lang="en-US" smtClean="0"/>
              <a:t>3/19/20</a:t>
            </a:fld>
            <a:endParaRPr lang="en-US"/>
          </a:p>
        </p:txBody>
      </p:sp>
      <p:sp>
        <p:nvSpPr>
          <p:cNvPr id="5" name="Footer Placeholder 4">
            <a:extLst>
              <a:ext uri="{FF2B5EF4-FFF2-40B4-BE49-F238E27FC236}">
                <a16:creationId xmlns:a16="http://schemas.microsoft.com/office/drawing/2014/main" id="{06632BE2-447B-644B-AEEF-4F187176D8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7AAB3C-F354-F748-8775-440B13F05A27}"/>
              </a:ext>
            </a:extLst>
          </p:cNvPr>
          <p:cNvSpPr>
            <a:spLocks noGrp="1"/>
          </p:cNvSpPr>
          <p:nvPr>
            <p:ph type="sldNum" sz="quarter" idx="12"/>
          </p:nvPr>
        </p:nvSpPr>
        <p:spPr/>
        <p:txBody>
          <a:bodyPr/>
          <a:lstStyle/>
          <a:p>
            <a:fld id="{CBD5B25E-D112-F549-847A-AE49F05A541A}" type="slidenum">
              <a:rPr lang="en-US" smtClean="0"/>
              <a:t>‹#›</a:t>
            </a:fld>
            <a:endParaRPr lang="en-US"/>
          </a:p>
        </p:txBody>
      </p:sp>
    </p:spTree>
    <p:extLst>
      <p:ext uri="{BB962C8B-B14F-4D97-AF65-F5344CB8AC3E}">
        <p14:creationId xmlns:p14="http://schemas.microsoft.com/office/powerpoint/2010/main" val="3768077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90BF3-AA53-C642-8788-B8A045EDA4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D081C8-8464-A54B-B58D-ACED83C448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7986A2-898F-5A4B-A883-41B896FDDCF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32711A-CD0C-D14E-B58F-46B74B226A79}"/>
              </a:ext>
            </a:extLst>
          </p:cNvPr>
          <p:cNvSpPr>
            <a:spLocks noGrp="1"/>
          </p:cNvSpPr>
          <p:nvPr>
            <p:ph type="dt" sz="half" idx="10"/>
          </p:nvPr>
        </p:nvSpPr>
        <p:spPr/>
        <p:txBody>
          <a:bodyPr/>
          <a:lstStyle/>
          <a:p>
            <a:fld id="{AB4CAE90-9FBA-5144-8EC4-340C1E843213}" type="datetimeFigureOut">
              <a:rPr lang="en-US" smtClean="0"/>
              <a:t>3/19/20</a:t>
            </a:fld>
            <a:endParaRPr lang="en-US"/>
          </a:p>
        </p:txBody>
      </p:sp>
      <p:sp>
        <p:nvSpPr>
          <p:cNvPr id="6" name="Footer Placeholder 5">
            <a:extLst>
              <a:ext uri="{FF2B5EF4-FFF2-40B4-BE49-F238E27FC236}">
                <a16:creationId xmlns:a16="http://schemas.microsoft.com/office/drawing/2014/main" id="{31454833-92A7-A24A-8D5E-40C8147B2F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7BD10C-75E0-C647-8FE4-54C7BCA789B8}"/>
              </a:ext>
            </a:extLst>
          </p:cNvPr>
          <p:cNvSpPr>
            <a:spLocks noGrp="1"/>
          </p:cNvSpPr>
          <p:nvPr>
            <p:ph type="sldNum" sz="quarter" idx="12"/>
          </p:nvPr>
        </p:nvSpPr>
        <p:spPr/>
        <p:txBody>
          <a:bodyPr/>
          <a:lstStyle/>
          <a:p>
            <a:fld id="{CBD5B25E-D112-F549-847A-AE49F05A541A}" type="slidenum">
              <a:rPr lang="en-US" smtClean="0"/>
              <a:t>‹#›</a:t>
            </a:fld>
            <a:endParaRPr lang="en-US"/>
          </a:p>
        </p:txBody>
      </p:sp>
    </p:spTree>
    <p:extLst>
      <p:ext uri="{BB962C8B-B14F-4D97-AF65-F5344CB8AC3E}">
        <p14:creationId xmlns:p14="http://schemas.microsoft.com/office/powerpoint/2010/main" val="192617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F4BF3-9B2E-B34A-833F-F6F756C7F82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9D23172-1CFD-C747-BDFD-C3C16CBEFA8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E84587-D063-2B49-9A57-F88D92FF587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05906D-60F6-F84A-AEEC-FCDC5F06DE5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56B7B9-CB24-2B46-BF6A-D9E2D95D5A1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55CE8B-8ABC-F94A-87F7-35A9A1F7B40A}"/>
              </a:ext>
            </a:extLst>
          </p:cNvPr>
          <p:cNvSpPr>
            <a:spLocks noGrp="1"/>
          </p:cNvSpPr>
          <p:nvPr>
            <p:ph type="dt" sz="half" idx="10"/>
          </p:nvPr>
        </p:nvSpPr>
        <p:spPr/>
        <p:txBody>
          <a:bodyPr/>
          <a:lstStyle/>
          <a:p>
            <a:fld id="{AB4CAE90-9FBA-5144-8EC4-340C1E843213}" type="datetimeFigureOut">
              <a:rPr lang="en-US" smtClean="0"/>
              <a:t>3/19/20</a:t>
            </a:fld>
            <a:endParaRPr lang="en-US"/>
          </a:p>
        </p:txBody>
      </p:sp>
      <p:sp>
        <p:nvSpPr>
          <p:cNvPr id="8" name="Footer Placeholder 7">
            <a:extLst>
              <a:ext uri="{FF2B5EF4-FFF2-40B4-BE49-F238E27FC236}">
                <a16:creationId xmlns:a16="http://schemas.microsoft.com/office/drawing/2014/main" id="{C15677EC-2019-F44D-B938-D147B43642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E4CAB3-FAB8-B640-ABEE-7F4CEE6B18C5}"/>
              </a:ext>
            </a:extLst>
          </p:cNvPr>
          <p:cNvSpPr>
            <a:spLocks noGrp="1"/>
          </p:cNvSpPr>
          <p:nvPr>
            <p:ph type="sldNum" sz="quarter" idx="12"/>
          </p:nvPr>
        </p:nvSpPr>
        <p:spPr/>
        <p:txBody>
          <a:bodyPr/>
          <a:lstStyle/>
          <a:p>
            <a:fld id="{CBD5B25E-D112-F549-847A-AE49F05A541A}" type="slidenum">
              <a:rPr lang="en-US" smtClean="0"/>
              <a:t>‹#›</a:t>
            </a:fld>
            <a:endParaRPr lang="en-US"/>
          </a:p>
        </p:txBody>
      </p:sp>
    </p:spTree>
    <p:extLst>
      <p:ext uri="{BB962C8B-B14F-4D97-AF65-F5344CB8AC3E}">
        <p14:creationId xmlns:p14="http://schemas.microsoft.com/office/powerpoint/2010/main" val="2767633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DCAF4-3640-0443-99ED-1104B895F369}"/>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DB00D42D-9B47-934A-8CF9-C7EC8ADAB775}"/>
              </a:ext>
            </a:extLst>
          </p:cNvPr>
          <p:cNvSpPr>
            <a:spLocks noGrp="1"/>
          </p:cNvSpPr>
          <p:nvPr>
            <p:ph type="dt" sz="half" idx="10"/>
          </p:nvPr>
        </p:nvSpPr>
        <p:spPr/>
        <p:txBody>
          <a:bodyPr/>
          <a:lstStyle/>
          <a:p>
            <a:fld id="{AB4CAE90-9FBA-5144-8EC4-340C1E843213}" type="datetimeFigureOut">
              <a:rPr lang="en-US" smtClean="0"/>
              <a:t>3/19/20</a:t>
            </a:fld>
            <a:endParaRPr lang="en-US"/>
          </a:p>
        </p:txBody>
      </p:sp>
      <p:sp>
        <p:nvSpPr>
          <p:cNvPr id="4" name="Footer Placeholder 3">
            <a:extLst>
              <a:ext uri="{FF2B5EF4-FFF2-40B4-BE49-F238E27FC236}">
                <a16:creationId xmlns:a16="http://schemas.microsoft.com/office/drawing/2014/main" id="{6E982D5D-B72A-0D41-ACC4-E2CFB22A7E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E01754-F32A-2B49-8286-08A1A7687346}"/>
              </a:ext>
            </a:extLst>
          </p:cNvPr>
          <p:cNvSpPr>
            <a:spLocks noGrp="1"/>
          </p:cNvSpPr>
          <p:nvPr>
            <p:ph type="sldNum" sz="quarter" idx="12"/>
          </p:nvPr>
        </p:nvSpPr>
        <p:spPr/>
        <p:txBody>
          <a:bodyPr/>
          <a:lstStyle/>
          <a:p>
            <a:fld id="{CBD5B25E-D112-F549-847A-AE49F05A541A}" type="slidenum">
              <a:rPr lang="en-US" smtClean="0"/>
              <a:t>‹#›</a:t>
            </a:fld>
            <a:endParaRPr lang="en-US"/>
          </a:p>
        </p:txBody>
      </p:sp>
    </p:spTree>
    <p:extLst>
      <p:ext uri="{BB962C8B-B14F-4D97-AF65-F5344CB8AC3E}">
        <p14:creationId xmlns:p14="http://schemas.microsoft.com/office/powerpoint/2010/main" val="110257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B75AF3-7472-E44F-B175-0D829BCF0691}"/>
              </a:ext>
            </a:extLst>
          </p:cNvPr>
          <p:cNvSpPr>
            <a:spLocks noGrp="1"/>
          </p:cNvSpPr>
          <p:nvPr>
            <p:ph type="dt" sz="half" idx="10"/>
          </p:nvPr>
        </p:nvSpPr>
        <p:spPr/>
        <p:txBody>
          <a:bodyPr/>
          <a:lstStyle/>
          <a:p>
            <a:fld id="{AB4CAE90-9FBA-5144-8EC4-340C1E843213}" type="datetimeFigureOut">
              <a:rPr lang="en-US" smtClean="0"/>
              <a:t>3/19/20</a:t>
            </a:fld>
            <a:endParaRPr lang="en-US"/>
          </a:p>
        </p:txBody>
      </p:sp>
      <p:sp>
        <p:nvSpPr>
          <p:cNvPr id="3" name="Footer Placeholder 2">
            <a:extLst>
              <a:ext uri="{FF2B5EF4-FFF2-40B4-BE49-F238E27FC236}">
                <a16:creationId xmlns:a16="http://schemas.microsoft.com/office/drawing/2014/main" id="{526901B8-8F25-EC4D-A3FD-DFCABC4C70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FCB8B8-B45E-4E47-AE63-D8FCAB72B8CA}"/>
              </a:ext>
            </a:extLst>
          </p:cNvPr>
          <p:cNvSpPr>
            <a:spLocks noGrp="1"/>
          </p:cNvSpPr>
          <p:nvPr>
            <p:ph type="sldNum" sz="quarter" idx="12"/>
          </p:nvPr>
        </p:nvSpPr>
        <p:spPr/>
        <p:txBody>
          <a:bodyPr/>
          <a:lstStyle/>
          <a:p>
            <a:fld id="{CBD5B25E-D112-F549-847A-AE49F05A541A}" type="slidenum">
              <a:rPr lang="en-US" smtClean="0"/>
              <a:t>‹#›</a:t>
            </a:fld>
            <a:endParaRPr lang="en-US"/>
          </a:p>
        </p:txBody>
      </p:sp>
    </p:spTree>
    <p:extLst>
      <p:ext uri="{BB962C8B-B14F-4D97-AF65-F5344CB8AC3E}">
        <p14:creationId xmlns:p14="http://schemas.microsoft.com/office/powerpoint/2010/main" val="582179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BD67C-786F-8E4B-8940-6AD18F59D2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1906BF-DBEF-AF45-9543-39812D633F2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6398F9-304E-F949-8CC0-E87503CE38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277F56-8595-7A4C-9BE7-122EED58A165}"/>
              </a:ext>
            </a:extLst>
          </p:cNvPr>
          <p:cNvSpPr>
            <a:spLocks noGrp="1"/>
          </p:cNvSpPr>
          <p:nvPr>
            <p:ph type="dt" sz="half" idx="10"/>
          </p:nvPr>
        </p:nvSpPr>
        <p:spPr/>
        <p:txBody>
          <a:bodyPr/>
          <a:lstStyle/>
          <a:p>
            <a:fld id="{AB4CAE90-9FBA-5144-8EC4-340C1E843213}" type="datetimeFigureOut">
              <a:rPr lang="en-US" smtClean="0"/>
              <a:t>3/19/20</a:t>
            </a:fld>
            <a:endParaRPr lang="en-US"/>
          </a:p>
        </p:txBody>
      </p:sp>
      <p:sp>
        <p:nvSpPr>
          <p:cNvPr id="6" name="Footer Placeholder 5">
            <a:extLst>
              <a:ext uri="{FF2B5EF4-FFF2-40B4-BE49-F238E27FC236}">
                <a16:creationId xmlns:a16="http://schemas.microsoft.com/office/drawing/2014/main" id="{2EB8C9E4-7841-2F42-A049-9586A5F0BE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8808C9-D1C5-4B4A-B44D-C0E0030D8AEF}"/>
              </a:ext>
            </a:extLst>
          </p:cNvPr>
          <p:cNvSpPr>
            <a:spLocks noGrp="1"/>
          </p:cNvSpPr>
          <p:nvPr>
            <p:ph type="sldNum" sz="quarter" idx="12"/>
          </p:nvPr>
        </p:nvSpPr>
        <p:spPr/>
        <p:txBody>
          <a:bodyPr/>
          <a:lstStyle/>
          <a:p>
            <a:fld id="{CBD5B25E-D112-F549-847A-AE49F05A541A}" type="slidenum">
              <a:rPr lang="en-US" smtClean="0"/>
              <a:t>‹#›</a:t>
            </a:fld>
            <a:endParaRPr lang="en-US"/>
          </a:p>
        </p:txBody>
      </p:sp>
    </p:spTree>
    <p:extLst>
      <p:ext uri="{BB962C8B-B14F-4D97-AF65-F5344CB8AC3E}">
        <p14:creationId xmlns:p14="http://schemas.microsoft.com/office/powerpoint/2010/main" val="87469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BF4AF-373E-8747-9B2D-E99098478E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CB811A-85C9-9242-B7AA-32CF4BCD6D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716247-FBC6-0B44-9376-912205752F9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81D005-1587-584F-84E2-A0FA1F2DD969}"/>
              </a:ext>
            </a:extLst>
          </p:cNvPr>
          <p:cNvSpPr>
            <a:spLocks noGrp="1"/>
          </p:cNvSpPr>
          <p:nvPr>
            <p:ph type="dt" sz="half" idx="10"/>
          </p:nvPr>
        </p:nvSpPr>
        <p:spPr/>
        <p:txBody>
          <a:bodyPr/>
          <a:lstStyle/>
          <a:p>
            <a:fld id="{AB4CAE90-9FBA-5144-8EC4-340C1E843213}" type="datetimeFigureOut">
              <a:rPr lang="en-US" smtClean="0"/>
              <a:t>3/19/20</a:t>
            </a:fld>
            <a:endParaRPr lang="en-US"/>
          </a:p>
        </p:txBody>
      </p:sp>
      <p:sp>
        <p:nvSpPr>
          <p:cNvPr id="6" name="Footer Placeholder 5">
            <a:extLst>
              <a:ext uri="{FF2B5EF4-FFF2-40B4-BE49-F238E27FC236}">
                <a16:creationId xmlns:a16="http://schemas.microsoft.com/office/drawing/2014/main" id="{A2633518-DCC3-4A47-9BBD-A4A1D3841E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B2F23F-68A1-C84B-87E9-97053597E875}"/>
              </a:ext>
            </a:extLst>
          </p:cNvPr>
          <p:cNvSpPr>
            <a:spLocks noGrp="1"/>
          </p:cNvSpPr>
          <p:nvPr>
            <p:ph type="sldNum" sz="quarter" idx="12"/>
          </p:nvPr>
        </p:nvSpPr>
        <p:spPr/>
        <p:txBody>
          <a:bodyPr/>
          <a:lstStyle/>
          <a:p>
            <a:fld id="{CBD5B25E-D112-F549-847A-AE49F05A541A}" type="slidenum">
              <a:rPr lang="en-US" smtClean="0"/>
              <a:t>‹#›</a:t>
            </a:fld>
            <a:endParaRPr lang="en-US"/>
          </a:p>
        </p:txBody>
      </p:sp>
    </p:spTree>
    <p:extLst>
      <p:ext uri="{BB962C8B-B14F-4D97-AF65-F5344CB8AC3E}">
        <p14:creationId xmlns:p14="http://schemas.microsoft.com/office/powerpoint/2010/main" val="3457535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CF72A91-A28F-7B40-AC5F-A467B61E7A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4CAE90-9FBA-5144-8EC4-340C1E843213}" type="datetimeFigureOut">
              <a:rPr lang="en-US" smtClean="0"/>
              <a:t>3/19/20</a:t>
            </a:fld>
            <a:endParaRPr lang="en-US"/>
          </a:p>
        </p:txBody>
      </p:sp>
      <p:sp>
        <p:nvSpPr>
          <p:cNvPr id="5" name="Footer Placeholder 4">
            <a:extLst>
              <a:ext uri="{FF2B5EF4-FFF2-40B4-BE49-F238E27FC236}">
                <a16:creationId xmlns:a16="http://schemas.microsoft.com/office/drawing/2014/main" id="{39C3B95D-DE29-5D4F-A7A6-15176799FA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6E248E-B751-A34A-904E-9870657FA8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D5B25E-D112-F549-847A-AE49F05A541A}" type="slidenum">
              <a:rPr lang="en-US" smtClean="0"/>
              <a:t>‹#›</a:t>
            </a:fld>
            <a:endParaRPr lang="en-US"/>
          </a:p>
        </p:txBody>
      </p:sp>
    </p:spTree>
    <p:extLst>
      <p:ext uri="{BB962C8B-B14F-4D97-AF65-F5344CB8AC3E}">
        <p14:creationId xmlns:p14="http://schemas.microsoft.com/office/powerpoint/2010/main" val="2799577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pixabay.com/en/atlantic-ocean-sunny-isles-beach-2417336/" TargetMode="Externa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tiff"/><Relationship Id="rId5" Type="http://schemas.openxmlformats.org/officeDocument/2006/relationships/image" Target="../media/image33.tiff"/><Relationship Id="rId4" Type="http://schemas.openxmlformats.org/officeDocument/2006/relationships/image" Target="../media/image32.tiff"/></Relationships>
</file>

<file path=ppt/slides/_rels/slide12.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4.tif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pixabay.com/en/atlantic-ocean-sunny-isles-beach-2417336/" TargetMode="Externa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pixabay.com/en/atlantic-ocean-sunny-isles-beach-2417336/"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5.jpeg"/><Relationship Id="rId7"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16.tiff"/></Relationships>
</file>

<file path=ppt/slides/_rels/slide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tiff"/><Relationship Id="rId4" Type="http://schemas.openxmlformats.org/officeDocument/2006/relationships/image" Target="../media/image19.tiff"/></Relationships>
</file>

<file path=ppt/slides/_rels/slide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tiff"/><Relationship Id="rId5" Type="http://schemas.openxmlformats.org/officeDocument/2006/relationships/image" Target="../media/image27.pn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19286-F94A-8943-ADAE-9768378CAEE8}"/>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952EC1D5-FF88-DF43-9070-3866E0ECAEA4}"/>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137C09E3-D6DA-274D-BC17-6351B1C7E0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92150"/>
            <a:ext cx="5710136" cy="2563613"/>
          </a:xfrm>
          <a:prstGeom prst="rect">
            <a:avLst/>
          </a:prstGeom>
        </p:spPr>
      </p:pic>
      <p:pic>
        <p:nvPicPr>
          <p:cNvPr id="7" name="Picture 6">
            <a:extLst>
              <a:ext uri="{FF2B5EF4-FFF2-40B4-BE49-F238E27FC236}">
                <a16:creationId xmlns:a16="http://schemas.microsoft.com/office/drawing/2014/main" id="{8141DDE4-2EFA-0E47-A4E5-316800F0DC1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0" y="-924795"/>
            <a:ext cx="12192000" cy="7968627"/>
          </a:xfrm>
          <a:prstGeom prst="rect">
            <a:avLst/>
          </a:prstGeom>
        </p:spPr>
      </p:pic>
      <p:pic>
        <p:nvPicPr>
          <p:cNvPr id="9" name="Picture 8">
            <a:extLst>
              <a:ext uri="{FF2B5EF4-FFF2-40B4-BE49-F238E27FC236}">
                <a16:creationId xmlns:a16="http://schemas.microsoft.com/office/drawing/2014/main" id="{17CAF2BA-3EFA-3F40-B406-98A8F874245C}"/>
              </a:ext>
            </a:extLst>
          </p:cNvPr>
          <p:cNvPicPr>
            <a:picLocks noChangeAspect="1"/>
          </p:cNvPicPr>
          <p:nvPr/>
        </p:nvPicPr>
        <p:blipFill>
          <a:blip r:embed="rId6" cstate="screen">
            <a:alphaModFix amt="99000"/>
            <a:extLst>
              <a:ext uri="{28A0092B-C50C-407E-A947-70E740481C1C}">
                <a14:useLocalDpi xmlns:a14="http://schemas.microsoft.com/office/drawing/2010/main"/>
              </a:ext>
            </a:extLst>
          </a:blip>
          <a:stretch>
            <a:fillRect/>
          </a:stretch>
        </p:blipFill>
        <p:spPr>
          <a:xfrm>
            <a:off x="4917974" y="1982078"/>
            <a:ext cx="2627889" cy="992981"/>
          </a:xfrm>
          <a:prstGeom prst="rect">
            <a:avLst/>
          </a:prstGeom>
        </p:spPr>
      </p:pic>
      <p:sp>
        <p:nvSpPr>
          <p:cNvPr id="10" name="TextBox 9">
            <a:extLst>
              <a:ext uri="{FF2B5EF4-FFF2-40B4-BE49-F238E27FC236}">
                <a16:creationId xmlns:a16="http://schemas.microsoft.com/office/drawing/2014/main" id="{3CDAAF86-DAB3-6D4E-936D-9CE0F1837C4E}"/>
              </a:ext>
            </a:extLst>
          </p:cNvPr>
          <p:cNvSpPr txBox="1"/>
          <p:nvPr/>
        </p:nvSpPr>
        <p:spPr>
          <a:xfrm>
            <a:off x="3940287" y="3141483"/>
            <a:ext cx="4810976" cy="1200329"/>
          </a:xfrm>
          <a:prstGeom prst="rect">
            <a:avLst/>
          </a:prstGeom>
          <a:noFill/>
        </p:spPr>
        <p:txBody>
          <a:bodyPr wrap="square" rtlCol="0">
            <a:spAutoFit/>
          </a:bodyPr>
          <a:lstStyle/>
          <a:p>
            <a:pPr algn="ctr"/>
            <a:r>
              <a:rPr lang="en-US" sz="7200" dirty="0">
                <a:solidFill>
                  <a:schemeClr val="bg1"/>
                </a:solidFill>
                <a:latin typeface="Grotesque MT Std Extra Condense" panose="020B0508020202020204" pitchFamily="34" charset="0"/>
                <a:cs typeface="Arial Narrow" panose="020B0604020202020204" pitchFamily="34" charset="0"/>
              </a:rPr>
              <a:t>GEORGIA BIOMASS</a:t>
            </a:r>
          </a:p>
        </p:txBody>
      </p:sp>
      <p:sp>
        <p:nvSpPr>
          <p:cNvPr id="16" name="Rectangle 15">
            <a:extLst>
              <a:ext uri="{FF2B5EF4-FFF2-40B4-BE49-F238E27FC236}">
                <a16:creationId xmlns:a16="http://schemas.microsoft.com/office/drawing/2014/main" id="{002C339D-6692-7A40-8D83-56072753942B}"/>
              </a:ext>
            </a:extLst>
          </p:cNvPr>
          <p:cNvSpPr/>
          <p:nvPr/>
        </p:nvSpPr>
        <p:spPr>
          <a:xfrm>
            <a:off x="3391294" y="4867082"/>
            <a:ext cx="5850082" cy="323165"/>
          </a:xfrm>
          <a:prstGeom prst="rect">
            <a:avLst/>
          </a:prstGeom>
        </p:spPr>
        <p:txBody>
          <a:bodyPr wrap="square">
            <a:spAutoFit/>
          </a:bodyPr>
          <a:lstStyle/>
          <a:p>
            <a:pPr algn="ctr"/>
            <a:r>
              <a:rPr lang="en-US" sz="1500" b="1" dirty="0">
                <a:solidFill>
                  <a:schemeClr val="bg1"/>
                </a:solidFill>
              </a:rPr>
              <a:t>Georgia Dept of Economic Development</a:t>
            </a:r>
            <a:endParaRPr lang="en-US" sz="1500" dirty="0">
              <a:solidFill>
                <a:schemeClr val="bg1"/>
              </a:solidFill>
            </a:endParaRPr>
          </a:p>
        </p:txBody>
      </p:sp>
      <p:sp>
        <p:nvSpPr>
          <p:cNvPr id="18" name="Frame 17">
            <a:extLst>
              <a:ext uri="{FF2B5EF4-FFF2-40B4-BE49-F238E27FC236}">
                <a16:creationId xmlns:a16="http://schemas.microsoft.com/office/drawing/2014/main" id="{D09048E1-3D34-8745-8639-114BDBA3A5D5}"/>
              </a:ext>
            </a:extLst>
          </p:cNvPr>
          <p:cNvSpPr/>
          <p:nvPr/>
        </p:nvSpPr>
        <p:spPr>
          <a:xfrm>
            <a:off x="0" y="-197428"/>
            <a:ext cx="12192000" cy="7159337"/>
          </a:xfrm>
          <a:prstGeom prst="frame">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a:extLst>
              <a:ext uri="{FF2B5EF4-FFF2-40B4-BE49-F238E27FC236}">
                <a16:creationId xmlns:a16="http://schemas.microsoft.com/office/drawing/2014/main" id="{058CD879-6530-4441-A3B4-C4737C480197}"/>
              </a:ext>
            </a:extLst>
          </p:cNvPr>
          <p:cNvSpPr/>
          <p:nvPr/>
        </p:nvSpPr>
        <p:spPr>
          <a:xfrm>
            <a:off x="3259677" y="5150212"/>
            <a:ext cx="6096000" cy="523220"/>
          </a:xfrm>
          <a:prstGeom prst="rect">
            <a:avLst/>
          </a:prstGeom>
        </p:spPr>
        <p:txBody>
          <a:bodyPr>
            <a:spAutoFit/>
          </a:bodyPr>
          <a:lstStyle/>
          <a:p>
            <a:pPr algn="ctr"/>
            <a:r>
              <a:rPr lang="en-US" sz="1400" dirty="0">
                <a:solidFill>
                  <a:schemeClr val="bg1"/>
                </a:solidFill>
              </a:rPr>
              <a:t>Costas Simoglou and Loren Heyns</a:t>
            </a:r>
          </a:p>
          <a:p>
            <a:pPr algn="ctr"/>
            <a:r>
              <a:rPr lang="en-US" sz="1400" dirty="0">
                <a:solidFill>
                  <a:schemeClr val="bg1"/>
                </a:solidFill>
              </a:rPr>
              <a:t>with Freedom Energy Tech CEO, Nat Mundy   </a:t>
            </a:r>
          </a:p>
        </p:txBody>
      </p:sp>
      <p:pic>
        <p:nvPicPr>
          <p:cNvPr id="21" name="Picture 20">
            <a:extLst>
              <a:ext uri="{FF2B5EF4-FFF2-40B4-BE49-F238E27FC236}">
                <a16:creationId xmlns:a16="http://schemas.microsoft.com/office/drawing/2014/main" id="{4D53633A-5A67-CA49-8251-AA5D5BCD95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03027" y="6037499"/>
            <a:ext cx="1729946" cy="643581"/>
          </a:xfrm>
          <a:prstGeom prst="rect">
            <a:avLst/>
          </a:prstGeom>
        </p:spPr>
      </p:pic>
    </p:spTree>
    <p:extLst>
      <p:ext uri="{BB962C8B-B14F-4D97-AF65-F5344CB8AC3E}">
        <p14:creationId xmlns:p14="http://schemas.microsoft.com/office/powerpoint/2010/main" val="2433868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F35F36-614E-3B4E-B39B-483413774DDE}"/>
              </a:ext>
            </a:extLst>
          </p:cNvPr>
          <p:cNvPicPr/>
          <p:nvPr/>
        </p:nvPicPr>
        <p:blipFill>
          <a:blip r:embed="rId3"/>
          <a:stretch>
            <a:fillRect/>
          </a:stretch>
        </p:blipFill>
        <p:spPr>
          <a:xfrm>
            <a:off x="-101642" y="-4431324"/>
            <a:ext cx="12293642" cy="12827579"/>
          </a:xfrm>
          <a:prstGeom prst="rect">
            <a:avLst/>
          </a:prstGeom>
        </p:spPr>
      </p:pic>
      <p:sp>
        <p:nvSpPr>
          <p:cNvPr id="9" name="Right Triangle 8">
            <a:extLst>
              <a:ext uri="{FF2B5EF4-FFF2-40B4-BE49-F238E27FC236}">
                <a16:creationId xmlns:a16="http://schemas.microsoft.com/office/drawing/2014/main" id="{9FEBAC05-EEA1-0947-9706-F55693C04299}"/>
              </a:ext>
            </a:extLst>
          </p:cNvPr>
          <p:cNvSpPr/>
          <p:nvPr/>
        </p:nvSpPr>
        <p:spPr>
          <a:xfrm rot="10800000" flipH="1">
            <a:off x="-895676" y="-466134"/>
            <a:ext cx="19478144" cy="6185009"/>
          </a:xfrm>
          <a:prstGeom prst="rtTriangle">
            <a:avLst/>
          </a:prstGeom>
          <a:solidFill>
            <a:schemeClr val="tx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270181-B7C8-074D-8588-4B98A1262026}"/>
              </a:ext>
            </a:extLst>
          </p:cNvPr>
          <p:cNvSpPr>
            <a:spLocks noGrp="1"/>
          </p:cNvSpPr>
          <p:nvPr>
            <p:ph type="title"/>
          </p:nvPr>
        </p:nvSpPr>
        <p:spPr>
          <a:xfrm>
            <a:off x="838200" y="365125"/>
            <a:ext cx="6895454" cy="1789139"/>
          </a:xfrm>
        </p:spPr>
        <p:txBody>
          <a:bodyPr/>
          <a:lstStyle/>
          <a:p>
            <a:r>
              <a:rPr lang="en-US" sz="3200" dirty="0">
                <a:solidFill>
                  <a:schemeClr val="bg1"/>
                </a:solidFill>
              </a:rPr>
              <a:t>Syngas </a:t>
            </a:r>
            <a:r>
              <a:rPr lang="en-US" sz="3200" b="1" dirty="0">
                <a:solidFill>
                  <a:schemeClr val="bg1"/>
                </a:solidFill>
              </a:rPr>
              <a:t>from biomass</a:t>
            </a:r>
            <a:r>
              <a:rPr lang="en-US" sz="3200" dirty="0">
                <a:solidFill>
                  <a:schemeClr val="bg1"/>
                </a:solidFill>
              </a:rPr>
              <a:t> using </a:t>
            </a:r>
            <a:br>
              <a:rPr lang="en-US" sz="3200" dirty="0">
                <a:solidFill>
                  <a:schemeClr val="bg1"/>
                </a:solidFill>
              </a:rPr>
            </a:br>
            <a:r>
              <a:rPr lang="en-US" sz="3200" dirty="0">
                <a:solidFill>
                  <a:schemeClr val="bg1"/>
                </a:solidFill>
              </a:rPr>
              <a:t>nonthermal plasma with CPOX</a:t>
            </a:r>
            <a:br>
              <a:rPr lang="en-US" sz="3200" dirty="0">
                <a:solidFill>
                  <a:schemeClr val="bg1"/>
                </a:solidFill>
              </a:rPr>
            </a:br>
            <a:endParaRPr lang="en-US" sz="3200" dirty="0">
              <a:solidFill>
                <a:schemeClr val="bg1"/>
              </a:solidFill>
            </a:endParaRPr>
          </a:p>
        </p:txBody>
      </p:sp>
      <p:sp>
        <p:nvSpPr>
          <p:cNvPr id="4" name="TextBox 3">
            <a:extLst>
              <a:ext uri="{FF2B5EF4-FFF2-40B4-BE49-F238E27FC236}">
                <a16:creationId xmlns:a16="http://schemas.microsoft.com/office/drawing/2014/main" id="{50F80B32-B2DA-8D4A-B03B-154B1C7433A5}"/>
              </a:ext>
            </a:extLst>
          </p:cNvPr>
          <p:cNvSpPr txBox="1"/>
          <p:nvPr/>
        </p:nvSpPr>
        <p:spPr>
          <a:xfrm>
            <a:off x="794584" y="1532896"/>
            <a:ext cx="6895454" cy="4431983"/>
          </a:xfrm>
          <a:prstGeom prst="rect">
            <a:avLst/>
          </a:prstGeom>
          <a:noFill/>
        </p:spPr>
        <p:txBody>
          <a:bodyPr wrap="square" rtlCol="0">
            <a:spAutoFit/>
          </a:bodyPr>
          <a:lstStyle/>
          <a:p>
            <a:r>
              <a:rPr lang="en-US" dirty="0">
                <a:solidFill>
                  <a:schemeClr val="bg1"/>
                </a:solidFill>
              </a:rPr>
              <a:t>A cost-effective method for producing clean hydrogen-rich, process-ready syngas from any carbonaceous feedstock at room temperature.</a:t>
            </a:r>
            <a:br>
              <a:rPr lang="en-US" dirty="0">
                <a:solidFill>
                  <a:schemeClr val="bg1"/>
                </a:solidFill>
              </a:rPr>
            </a:br>
            <a:br>
              <a:rPr lang="en-US" dirty="0">
                <a:solidFill>
                  <a:schemeClr val="bg1"/>
                </a:solidFill>
              </a:rPr>
            </a:br>
            <a:r>
              <a:rPr lang="en-US" dirty="0">
                <a:solidFill>
                  <a:schemeClr val="bg1"/>
                </a:solidFill>
              </a:rPr>
              <a:t>Eliminates the intensive energy requirement while maintaining high conversion efficiency using Catalytic Partial Oxidation (CPOX).</a:t>
            </a:r>
          </a:p>
          <a:p>
            <a:r>
              <a:rPr lang="en-US" dirty="0">
                <a:solidFill>
                  <a:schemeClr val="bg1"/>
                </a:solidFill>
              </a:rPr>
              <a:t>Less than 1% parasitic load. Greater than 98% CO/H2. </a:t>
            </a:r>
          </a:p>
          <a:p>
            <a:r>
              <a:rPr lang="en-US" dirty="0">
                <a:solidFill>
                  <a:schemeClr val="bg1"/>
                </a:solidFill>
              </a:rPr>
              <a:t>60 to 100 watts to operate. Exothermic so room temp natural gas is introduced and a near pure synthesis gas exits at around 800°c.</a:t>
            </a:r>
          </a:p>
          <a:p>
            <a:br>
              <a:rPr lang="en-US" dirty="0">
                <a:solidFill>
                  <a:schemeClr val="bg1"/>
                </a:solidFill>
              </a:rPr>
            </a:br>
            <a:r>
              <a:rPr lang="en-US" dirty="0">
                <a:solidFill>
                  <a:schemeClr val="bg1"/>
                </a:solidFill>
              </a:rPr>
              <a:t>“PRISM is a viable tool for implementation into small to mid-scale syngas production plants, and full commercial integration with minor adjustments.” </a:t>
            </a:r>
            <a:r>
              <a:rPr lang="en-US" sz="1600" dirty="0">
                <a:solidFill>
                  <a:schemeClr val="bg1"/>
                </a:solidFill>
              </a:rPr>
              <a:t>- Adam A. Gentile, Springer Handbook of Petroleum Technology</a:t>
            </a:r>
            <a:br>
              <a:rPr lang="en-US" dirty="0">
                <a:solidFill>
                  <a:schemeClr val="bg1"/>
                </a:solidFill>
              </a:rPr>
            </a:br>
            <a:br>
              <a:rPr lang="en-US" dirty="0">
                <a:solidFill>
                  <a:schemeClr val="bg1"/>
                </a:solidFill>
              </a:rPr>
            </a:br>
            <a:r>
              <a:rPr lang="en-US" sz="1600" dirty="0">
                <a:solidFill>
                  <a:schemeClr val="bg1"/>
                </a:solidFill>
              </a:rPr>
              <a:t>Nat Mundy, Freedom Energy Tech CEO</a:t>
            </a:r>
          </a:p>
          <a:p>
            <a:r>
              <a:rPr lang="en-US" sz="1600" dirty="0">
                <a:solidFill>
                  <a:schemeClr val="bg1"/>
                </a:solidFill>
              </a:rPr>
              <a:t>Researchers: Dr. Leslie Bromberg, MIT </a:t>
            </a:r>
            <a:br>
              <a:rPr lang="en-US" sz="1600" dirty="0">
                <a:solidFill>
                  <a:schemeClr val="bg1"/>
                </a:solidFill>
              </a:rPr>
            </a:br>
            <a:r>
              <a:rPr lang="en-US" sz="1600" dirty="0">
                <a:solidFill>
                  <a:schemeClr val="bg1"/>
                </a:solidFill>
              </a:rPr>
              <a:t>Michael Carpenter, RTI International</a:t>
            </a:r>
          </a:p>
        </p:txBody>
      </p:sp>
      <p:sp>
        <p:nvSpPr>
          <p:cNvPr id="7" name="Rectangle 6">
            <a:extLst>
              <a:ext uri="{FF2B5EF4-FFF2-40B4-BE49-F238E27FC236}">
                <a16:creationId xmlns:a16="http://schemas.microsoft.com/office/drawing/2014/main" id="{CE75C6C7-B98D-1847-A20B-D1E39E1BD464}"/>
              </a:ext>
            </a:extLst>
          </p:cNvPr>
          <p:cNvSpPr/>
          <p:nvPr/>
        </p:nvSpPr>
        <p:spPr>
          <a:xfrm>
            <a:off x="8011672" y="618769"/>
            <a:ext cx="3523972" cy="4986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0">
            <a:extLst>
              <a:ext uri="{FF2B5EF4-FFF2-40B4-BE49-F238E27FC236}">
                <a16:creationId xmlns:a16="http://schemas.microsoft.com/office/drawing/2014/main" id="{1F3C0E4C-5A18-FF4F-9947-A9EE7081BD3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67471" y="680761"/>
            <a:ext cx="3416773" cy="492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FA054C72-C946-A346-8743-2FBE7B8835E1}"/>
              </a:ext>
            </a:extLst>
          </p:cNvPr>
          <p:cNvSpPr txBox="1"/>
          <p:nvPr/>
        </p:nvSpPr>
        <p:spPr>
          <a:xfrm>
            <a:off x="8067471" y="5749872"/>
            <a:ext cx="3586976" cy="738664"/>
          </a:xfrm>
          <a:prstGeom prst="rect">
            <a:avLst/>
          </a:prstGeom>
          <a:noFill/>
        </p:spPr>
        <p:txBody>
          <a:bodyPr wrap="square" rtlCol="0">
            <a:spAutoFit/>
          </a:bodyPr>
          <a:lstStyle/>
          <a:p>
            <a:r>
              <a:rPr lang="en-US" sz="1400" dirty="0">
                <a:solidFill>
                  <a:schemeClr val="bg1"/>
                </a:solidFill>
              </a:rPr>
              <a:t>PRISM hybrid plasma/catalysis system ionizes and reforms any vapor phase species with a focus on short to long chain hydrocarbons.</a:t>
            </a:r>
          </a:p>
        </p:txBody>
      </p:sp>
      <p:pic>
        <p:nvPicPr>
          <p:cNvPr id="10" name="Picture 4" descr="Macintosh HD:Users:mac:Desktop:Copy of big freedom.png.pdf">
            <a:extLst>
              <a:ext uri="{FF2B5EF4-FFF2-40B4-BE49-F238E27FC236}">
                <a16:creationId xmlns:a16="http://schemas.microsoft.com/office/drawing/2014/main" id="{4AB20BF6-FB79-7F4A-8337-68C1151AC07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01522" y="5369488"/>
            <a:ext cx="3300684" cy="121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6463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4B8E4F-3B9A-8B49-A8F6-BC0795FFFA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2385" y="0"/>
            <a:ext cx="15085742" cy="6323365"/>
          </a:xfrm>
          <a:prstGeom prst="rect">
            <a:avLst/>
          </a:prstGeom>
        </p:spPr>
      </p:pic>
      <p:sp>
        <p:nvSpPr>
          <p:cNvPr id="10" name="Rectangle 9">
            <a:extLst>
              <a:ext uri="{FF2B5EF4-FFF2-40B4-BE49-F238E27FC236}">
                <a16:creationId xmlns:a16="http://schemas.microsoft.com/office/drawing/2014/main" id="{AAC08BD6-2EC7-7949-8EDD-72716DA454E3}"/>
              </a:ext>
            </a:extLst>
          </p:cNvPr>
          <p:cNvSpPr/>
          <p:nvPr/>
        </p:nvSpPr>
        <p:spPr>
          <a:xfrm flipV="1">
            <a:off x="-1789464" y="-714573"/>
            <a:ext cx="14300200" cy="8001001"/>
          </a:xfrm>
          <a:prstGeom prst="rect">
            <a:avLst/>
          </a:prstGeom>
          <a:gradFill>
            <a:gsLst>
              <a:gs pos="0">
                <a:schemeClr val="bg1"/>
              </a:gs>
              <a:gs pos="36000">
                <a:schemeClr val="bg1">
                  <a:alpha val="0"/>
                </a:schemeClr>
              </a:gs>
              <a:gs pos="100000">
                <a:schemeClr val="accent1">
                  <a:lumMod val="75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F6A8EEC-49A1-9049-BA64-0EC7B8373C48}"/>
              </a:ext>
            </a:extLst>
          </p:cNvPr>
          <p:cNvSpPr/>
          <p:nvPr/>
        </p:nvSpPr>
        <p:spPr>
          <a:xfrm>
            <a:off x="462987" y="1514208"/>
            <a:ext cx="5442514" cy="3276867"/>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8FB4DDE-4BE0-974C-888E-7E950B56C7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388" y="1664478"/>
            <a:ext cx="5156737" cy="3017732"/>
          </a:xfrm>
          <a:prstGeom prst="rect">
            <a:avLst/>
          </a:prstGeom>
        </p:spPr>
      </p:pic>
      <p:sp>
        <p:nvSpPr>
          <p:cNvPr id="8" name="TextBox 7">
            <a:extLst>
              <a:ext uri="{FF2B5EF4-FFF2-40B4-BE49-F238E27FC236}">
                <a16:creationId xmlns:a16="http://schemas.microsoft.com/office/drawing/2014/main" id="{DCAD92B2-0926-9C4F-AD1B-D3238D2FA948}"/>
              </a:ext>
            </a:extLst>
          </p:cNvPr>
          <p:cNvSpPr txBox="1"/>
          <p:nvPr/>
        </p:nvSpPr>
        <p:spPr>
          <a:xfrm>
            <a:off x="501070" y="507804"/>
            <a:ext cx="6710891" cy="830997"/>
          </a:xfrm>
          <a:prstGeom prst="rect">
            <a:avLst/>
          </a:prstGeom>
          <a:noFill/>
        </p:spPr>
        <p:txBody>
          <a:bodyPr wrap="square" rtlCol="0">
            <a:spAutoFit/>
          </a:bodyPr>
          <a:lstStyle/>
          <a:p>
            <a:r>
              <a:rPr lang="en-US" sz="4800" dirty="0">
                <a:solidFill>
                  <a:schemeClr val="bg1"/>
                </a:solidFill>
                <a:latin typeface="Grotesque MT Std Extra Condense" panose="020B0508020202020204" pitchFamily="34" charset="0"/>
                <a:cs typeface="Arial Narrow" panose="020B0604020202020204" pitchFamily="34" charset="0"/>
              </a:rPr>
              <a:t>2028 NIKOLA FUELING STATIONS</a:t>
            </a:r>
          </a:p>
        </p:txBody>
      </p:sp>
      <p:sp>
        <p:nvSpPr>
          <p:cNvPr id="9" name="TextBox 8">
            <a:extLst>
              <a:ext uri="{FF2B5EF4-FFF2-40B4-BE49-F238E27FC236}">
                <a16:creationId xmlns:a16="http://schemas.microsoft.com/office/drawing/2014/main" id="{10907162-F947-5E42-A61E-C24BC6583372}"/>
              </a:ext>
            </a:extLst>
          </p:cNvPr>
          <p:cNvSpPr txBox="1"/>
          <p:nvPr/>
        </p:nvSpPr>
        <p:spPr>
          <a:xfrm>
            <a:off x="599924" y="200027"/>
            <a:ext cx="1933726" cy="307777"/>
          </a:xfrm>
          <a:prstGeom prst="rect">
            <a:avLst/>
          </a:prstGeom>
          <a:noFill/>
          <a:ln>
            <a:solidFill>
              <a:schemeClr val="bg1"/>
            </a:solidFill>
          </a:ln>
        </p:spPr>
        <p:txBody>
          <a:bodyPr wrap="square" rtlCol="0">
            <a:spAutoFit/>
          </a:bodyPr>
          <a:lstStyle/>
          <a:p>
            <a:r>
              <a:rPr lang="en-US" sz="1400" dirty="0">
                <a:solidFill>
                  <a:schemeClr val="bg1"/>
                </a:solidFill>
              </a:rPr>
              <a:t>Trucks Driving Hydrogen</a:t>
            </a:r>
          </a:p>
        </p:txBody>
      </p:sp>
      <p:pic>
        <p:nvPicPr>
          <p:cNvPr id="13" name="Picture 12">
            <a:extLst>
              <a:ext uri="{FF2B5EF4-FFF2-40B4-BE49-F238E27FC236}">
                <a16:creationId xmlns:a16="http://schemas.microsoft.com/office/drawing/2014/main" id="{6F69747D-FF4B-6C4F-B848-3628A2FBC3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88131" y="3661120"/>
            <a:ext cx="4804756" cy="3447999"/>
          </a:xfrm>
          <a:prstGeom prst="rect">
            <a:avLst/>
          </a:prstGeom>
        </p:spPr>
      </p:pic>
      <p:sp>
        <p:nvSpPr>
          <p:cNvPr id="15" name="Rectangle 14">
            <a:extLst>
              <a:ext uri="{FF2B5EF4-FFF2-40B4-BE49-F238E27FC236}">
                <a16:creationId xmlns:a16="http://schemas.microsoft.com/office/drawing/2014/main" id="{B4DFDD3A-6B82-1944-9689-6B12CFAAA22C}"/>
              </a:ext>
            </a:extLst>
          </p:cNvPr>
          <p:cNvSpPr/>
          <p:nvPr/>
        </p:nvSpPr>
        <p:spPr>
          <a:xfrm>
            <a:off x="9715500" y="3838575"/>
            <a:ext cx="1466850" cy="1238250"/>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647DBD1-9A82-3B48-A421-C3585A23B315}"/>
              </a:ext>
            </a:extLst>
          </p:cNvPr>
          <p:cNvSpPr txBox="1"/>
          <p:nvPr/>
        </p:nvSpPr>
        <p:spPr>
          <a:xfrm>
            <a:off x="9729491" y="3876675"/>
            <a:ext cx="1548109" cy="1200329"/>
          </a:xfrm>
          <a:prstGeom prst="rect">
            <a:avLst/>
          </a:prstGeom>
          <a:noFill/>
        </p:spPr>
        <p:txBody>
          <a:bodyPr wrap="square" rtlCol="0">
            <a:spAutoFit/>
          </a:bodyPr>
          <a:lstStyle/>
          <a:p>
            <a:r>
              <a:rPr lang="en-US" sz="1200" dirty="0"/>
              <a:t>In just two years, </a:t>
            </a:r>
          </a:p>
          <a:p>
            <a:r>
              <a:rPr lang="en-US" sz="1200" dirty="0"/>
              <a:t>“a small band of believers has turned into a large band of implementers” </a:t>
            </a:r>
          </a:p>
          <a:p>
            <a:r>
              <a:rPr lang="en-US" sz="1200" dirty="0"/>
              <a:t>- Bosch VP. </a:t>
            </a:r>
          </a:p>
        </p:txBody>
      </p:sp>
      <p:pic>
        <p:nvPicPr>
          <p:cNvPr id="2" name="Picture 1">
            <a:extLst>
              <a:ext uri="{FF2B5EF4-FFF2-40B4-BE49-F238E27FC236}">
                <a16:creationId xmlns:a16="http://schemas.microsoft.com/office/drawing/2014/main" id="{4B17CC68-6C81-DA4B-812D-A12D9CE60BF2}"/>
              </a:ext>
            </a:extLst>
          </p:cNvPr>
          <p:cNvPicPr>
            <a:picLocks noChangeAspect="1"/>
          </p:cNvPicPr>
          <p:nvPr/>
        </p:nvPicPr>
        <p:blipFill>
          <a:blip r:embed="rId6"/>
          <a:stretch>
            <a:fillRect/>
          </a:stretch>
        </p:blipFill>
        <p:spPr>
          <a:xfrm>
            <a:off x="10648370" y="5615378"/>
            <a:ext cx="1543630" cy="1242622"/>
          </a:xfrm>
          <a:prstGeom prst="rect">
            <a:avLst/>
          </a:prstGeom>
        </p:spPr>
      </p:pic>
      <p:sp>
        <p:nvSpPr>
          <p:cNvPr id="3" name="TextBox 2">
            <a:extLst>
              <a:ext uri="{FF2B5EF4-FFF2-40B4-BE49-F238E27FC236}">
                <a16:creationId xmlns:a16="http://schemas.microsoft.com/office/drawing/2014/main" id="{9068D8F9-E75C-9A46-9985-4EE55FF0740F}"/>
              </a:ext>
            </a:extLst>
          </p:cNvPr>
          <p:cNvSpPr txBox="1"/>
          <p:nvPr/>
        </p:nvSpPr>
        <p:spPr>
          <a:xfrm>
            <a:off x="1005908" y="6584948"/>
            <a:ext cx="3594741" cy="246221"/>
          </a:xfrm>
          <a:prstGeom prst="rect">
            <a:avLst/>
          </a:prstGeom>
          <a:noFill/>
        </p:spPr>
        <p:txBody>
          <a:bodyPr wrap="square" rtlCol="0">
            <a:spAutoFit/>
          </a:bodyPr>
          <a:lstStyle/>
          <a:p>
            <a:pPr algn="r"/>
            <a:r>
              <a:rPr lang="en-US" sz="1000" dirty="0">
                <a:solidFill>
                  <a:schemeClr val="tx1">
                    <a:lumMod val="75000"/>
                    <a:lumOff val="25000"/>
                  </a:schemeClr>
                </a:solidFill>
              </a:rPr>
              <a:t>8 hydrogen stations in Georgia by 2028. 40+ in California today.</a:t>
            </a:r>
          </a:p>
        </p:txBody>
      </p:sp>
      <p:sp>
        <p:nvSpPr>
          <p:cNvPr id="16" name="TextBox 15">
            <a:extLst>
              <a:ext uri="{FF2B5EF4-FFF2-40B4-BE49-F238E27FC236}">
                <a16:creationId xmlns:a16="http://schemas.microsoft.com/office/drawing/2014/main" id="{04B6AFCC-084D-274D-AF75-DFBDD8307EDA}"/>
              </a:ext>
            </a:extLst>
          </p:cNvPr>
          <p:cNvSpPr txBox="1"/>
          <p:nvPr/>
        </p:nvSpPr>
        <p:spPr>
          <a:xfrm>
            <a:off x="10415359" y="6604854"/>
            <a:ext cx="1309663" cy="246221"/>
          </a:xfrm>
          <a:prstGeom prst="rect">
            <a:avLst/>
          </a:prstGeom>
          <a:noFill/>
        </p:spPr>
        <p:txBody>
          <a:bodyPr wrap="square" rtlCol="0">
            <a:spAutoFit/>
          </a:bodyPr>
          <a:lstStyle/>
          <a:p>
            <a:pPr algn="r"/>
            <a:r>
              <a:rPr lang="en-US" sz="1000" dirty="0">
                <a:solidFill>
                  <a:schemeClr val="tx1">
                    <a:lumMod val="75000"/>
                    <a:lumOff val="25000"/>
                  </a:schemeClr>
                </a:solidFill>
              </a:rPr>
              <a:t>Los Angeles 2020</a:t>
            </a:r>
          </a:p>
        </p:txBody>
      </p:sp>
    </p:spTree>
    <p:extLst>
      <p:ext uri="{BB962C8B-B14F-4D97-AF65-F5344CB8AC3E}">
        <p14:creationId xmlns:p14="http://schemas.microsoft.com/office/powerpoint/2010/main" val="1760329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19286-F94A-8943-ADAE-9768378CAEE8}"/>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952EC1D5-FF88-DF43-9070-3866E0ECAEA4}"/>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137C09E3-D6DA-274D-BC17-6351B1C7E0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92150"/>
            <a:ext cx="5710136" cy="2563613"/>
          </a:xfrm>
          <a:prstGeom prst="rect">
            <a:avLst/>
          </a:prstGeom>
        </p:spPr>
      </p:pic>
      <p:pic>
        <p:nvPicPr>
          <p:cNvPr id="7" name="Picture 6">
            <a:extLst>
              <a:ext uri="{FF2B5EF4-FFF2-40B4-BE49-F238E27FC236}">
                <a16:creationId xmlns:a16="http://schemas.microsoft.com/office/drawing/2014/main" id="{8141DDE4-2EFA-0E47-A4E5-316800F0DC1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0" y="-924795"/>
            <a:ext cx="12192000" cy="7968627"/>
          </a:xfrm>
          <a:prstGeom prst="rect">
            <a:avLst/>
          </a:prstGeom>
        </p:spPr>
      </p:pic>
      <p:pic>
        <p:nvPicPr>
          <p:cNvPr id="9" name="Picture 8">
            <a:extLst>
              <a:ext uri="{FF2B5EF4-FFF2-40B4-BE49-F238E27FC236}">
                <a16:creationId xmlns:a16="http://schemas.microsoft.com/office/drawing/2014/main" id="{17CAF2BA-3EFA-3F40-B406-98A8F874245C}"/>
              </a:ext>
            </a:extLst>
          </p:cNvPr>
          <p:cNvPicPr>
            <a:picLocks noChangeAspect="1"/>
          </p:cNvPicPr>
          <p:nvPr/>
        </p:nvPicPr>
        <p:blipFill>
          <a:blip r:embed="rId6" cstate="screen">
            <a:alphaModFix amt="99000"/>
            <a:extLst>
              <a:ext uri="{28A0092B-C50C-407E-A947-70E740481C1C}">
                <a14:useLocalDpi xmlns:a14="http://schemas.microsoft.com/office/drawing/2010/main"/>
              </a:ext>
            </a:extLst>
          </a:blip>
          <a:stretch>
            <a:fillRect/>
          </a:stretch>
        </p:blipFill>
        <p:spPr>
          <a:xfrm>
            <a:off x="4917974" y="1982078"/>
            <a:ext cx="2627889" cy="992981"/>
          </a:xfrm>
          <a:prstGeom prst="rect">
            <a:avLst/>
          </a:prstGeom>
        </p:spPr>
      </p:pic>
      <p:sp>
        <p:nvSpPr>
          <p:cNvPr id="10" name="TextBox 9">
            <a:extLst>
              <a:ext uri="{FF2B5EF4-FFF2-40B4-BE49-F238E27FC236}">
                <a16:creationId xmlns:a16="http://schemas.microsoft.com/office/drawing/2014/main" id="{3CDAAF86-DAB3-6D4E-936D-9CE0F1837C4E}"/>
              </a:ext>
            </a:extLst>
          </p:cNvPr>
          <p:cNvSpPr txBox="1"/>
          <p:nvPr/>
        </p:nvSpPr>
        <p:spPr>
          <a:xfrm>
            <a:off x="3840477" y="3141483"/>
            <a:ext cx="5301089" cy="1200329"/>
          </a:xfrm>
          <a:prstGeom prst="rect">
            <a:avLst/>
          </a:prstGeom>
          <a:noFill/>
        </p:spPr>
        <p:txBody>
          <a:bodyPr wrap="square" rtlCol="0">
            <a:spAutoFit/>
          </a:bodyPr>
          <a:lstStyle/>
          <a:p>
            <a:r>
              <a:rPr lang="en-US" sz="7200" dirty="0">
                <a:solidFill>
                  <a:schemeClr val="bg1"/>
                </a:solidFill>
                <a:latin typeface="Grotesque MT Std Extra Condense" panose="020B0508020202020204" pitchFamily="34" charset="0"/>
                <a:cs typeface="Arial Narrow" panose="020B0604020202020204" pitchFamily="34" charset="0"/>
              </a:rPr>
              <a:t>GEORGIA INNOVATES</a:t>
            </a:r>
          </a:p>
        </p:txBody>
      </p:sp>
      <p:sp>
        <p:nvSpPr>
          <p:cNvPr id="16" name="Rectangle 15">
            <a:extLst>
              <a:ext uri="{FF2B5EF4-FFF2-40B4-BE49-F238E27FC236}">
                <a16:creationId xmlns:a16="http://schemas.microsoft.com/office/drawing/2014/main" id="{002C339D-6692-7A40-8D83-56072753942B}"/>
              </a:ext>
            </a:extLst>
          </p:cNvPr>
          <p:cNvSpPr/>
          <p:nvPr/>
        </p:nvSpPr>
        <p:spPr>
          <a:xfrm>
            <a:off x="2618288" y="4803937"/>
            <a:ext cx="7276706" cy="323165"/>
          </a:xfrm>
          <a:prstGeom prst="rect">
            <a:avLst/>
          </a:prstGeom>
        </p:spPr>
        <p:txBody>
          <a:bodyPr wrap="square">
            <a:spAutoFit/>
          </a:bodyPr>
          <a:lstStyle/>
          <a:p>
            <a:pPr algn="ctr"/>
            <a:r>
              <a:rPr lang="en-US" sz="1500" b="1" dirty="0">
                <a:solidFill>
                  <a:schemeClr val="bg1"/>
                </a:solidFill>
              </a:rPr>
              <a:t>Join our Sustainable Communities Challenge – Post your ideas at model.Georgia.org</a:t>
            </a:r>
            <a:endParaRPr lang="en-US" sz="1500" dirty="0">
              <a:solidFill>
                <a:schemeClr val="bg1"/>
              </a:solidFill>
            </a:endParaRPr>
          </a:p>
        </p:txBody>
      </p:sp>
      <p:sp>
        <p:nvSpPr>
          <p:cNvPr id="18" name="Frame 17">
            <a:extLst>
              <a:ext uri="{FF2B5EF4-FFF2-40B4-BE49-F238E27FC236}">
                <a16:creationId xmlns:a16="http://schemas.microsoft.com/office/drawing/2014/main" id="{D09048E1-3D34-8745-8639-114BDBA3A5D5}"/>
              </a:ext>
            </a:extLst>
          </p:cNvPr>
          <p:cNvSpPr/>
          <p:nvPr/>
        </p:nvSpPr>
        <p:spPr>
          <a:xfrm>
            <a:off x="0" y="-197428"/>
            <a:ext cx="12192000" cy="7159337"/>
          </a:xfrm>
          <a:prstGeom prst="frame">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a:extLst>
              <a:ext uri="{FF2B5EF4-FFF2-40B4-BE49-F238E27FC236}">
                <a16:creationId xmlns:a16="http://schemas.microsoft.com/office/drawing/2014/main" id="{058CD879-6530-4441-A3B4-C4737C480197}"/>
              </a:ext>
            </a:extLst>
          </p:cNvPr>
          <p:cNvSpPr/>
          <p:nvPr/>
        </p:nvSpPr>
        <p:spPr>
          <a:xfrm>
            <a:off x="1902945" y="5150212"/>
            <a:ext cx="4658497" cy="738664"/>
          </a:xfrm>
          <a:prstGeom prst="rect">
            <a:avLst/>
          </a:prstGeom>
        </p:spPr>
        <p:txBody>
          <a:bodyPr wrap="square">
            <a:spAutoFit/>
          </a:bodyPr>
          <a:lstStyle/>
          <a:p>
            <a:pPr algn="r"/>
            <a:r>
              <a:rPr lang="en-US" sz="1400" dirty="0">
                <a:solidFill>
                  <a:schemeClr val="bg1"/>
                </a:solidFill>
              </a:rPr>
              <a:t>Costas Simoglou, Centers for Innovation Energy Director</a:t>
            </a:r>
          </a:p>
          <a:p>
            <a:pPr algn="r"/>
            <a:r>
              <a:rPr lang="en-US" sz="1400" dirty="0">
                <a:solidFill>
                  <a:schemeClr val="bg1"/>
                </a:solidFill>
              </a:rPr>
              <a:t>Loren Heyns, Georgia Programmer Analyst</a:t>
            </a:r>
          </a:p>
          <a:p>
            <a:pPr algn="r"/>
            <a:r>
              <a:rPr lang="en-US" sz="1400" dirty="0">
                <a:solidFill>
                  <a:schemeClr val="bg1"/>
                </a:solidFill>
              </a:rPr>
              <a:t>Nat Mundy, Freedom Energy Tech CEO </a:t>
            </a:r>
          </a:p>
        </p:txBody>
      </p:sp>
      <p:pic>
        <p:nvPicPr>
          <p:cNvPr id="21" name="Picture 20">
            <a:extLst>
              <a:ext uri="{FF2B5EF4-FFF2-40B4-BE49-F238E27FC236}">
                <a16:creationId xmlns:a16="http://schemas.microsoft.com/office/drawing/2014/main" id="{4D53633A-5A67-CA49-8251-AA5D5BCD95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03027" y="6037499"/>
            <a:ext cx="1729946" cy="643581"/>
          </a:xfrm>
          <a:prstGeom prst="rect">
            <a:avLst/>
          </a:prstGeom>
        </p:spPr>
      </p:pic>
      <p:sp>
        <p:nvSpPr>
          <p:cNvPr id="12" name="Rectangle 11">
            <a:extLst>
              <a:ext uri="{FF2B5EF4-FFF2-40B4-BE49-F238E27FC236}">
                <a16:creationId xmlns:a16="http://schemas.microsoft.com/office/drawing/2014/main" id="{6C3C9E32-F5CF-9247-93CF-2E43F128E13B}"/>
              </a:ext>
            </a:extLst>
          </p:cNvPr>
          <p:cNvSpPr/>
          <p:nvPr/>
        </p:nvSpPr>
        <p:spPr>
          <a:xfrm>
            <a:off x="6540794" y="5141989"/>
            <a:ext cx="3066982" cy="738664"/>
          </a:xfrm>
          <a:prstGeom prst="rect">
            <a:avLst/>
          </a:prstGeom>
        </p:spPr>
        <p:txBody>
          <a:bodyPr wrap="square">
            <a:spAutoFit/>
          </a:bodyPr>
          <a:lstStyle/>
          <a:p>
            <a:r>
              <a:rPr lang="en-US" sz="1400" dirty="0">
                <a:solidFill>
                  <a:schemeClr val="bg1"/>
                </a:solidFill>
              </a:rPr>
              <a:t>404.661.5554 csimoglou@georgia.org</a:t>
            </a:r>
          </a:p>
          <a:p>
            <a:r>
              <a:rPr lang="en-US" sz="1400" dirty="0">
                <a:solidFill>
                  <a:schemeClr val="bg1"/>
                </a:solidFill>
              </a:rPr>
              <a:t>678.468.1000 </a:t>
            </a:r>
            <a:r>
              <a:rPr lang="en-US" sz="1400" dirty="0" err="1">
                <a:solidFill>
                  <a:schemeClr val="bg1"/>
                </a:solidFill>
              </a:rPr>
              <a:t>lheyns@georgia.org</a:t>
            </a:r>
            <a:endParaRPr lang="en-US" sz="1400" dirty="0">
              <a:solidFill>
                <a:schemeClr val="bg1"/>
              </a:solidFill>
            </a:endParaRPr>
          </a:p>
          <a:p>
            <a:r>
              <a:rPr lang="en-US" sz="1400" dirty="0">
                <a:solidFill>
                  <a:schemeClr val="bg1"/>
                </a:solidFill>
              </a:rPr>
              <a:t>407.925.3300 </a:t>
            </a:r>
            <a:r>
              <a:rPr lang="en-US" sz="1400" dirty="0" err="1">
                <a:solidFill>
                  <a:schemeClr val="bg1"/>
                </a:solidFill>
              </a:rPr>
              <a:t>natmundy@gmail.com</a:t>
            </a:r>
            <a:endParaRPr lang="en-US" sz="1400" dirty="0">
              <a:solidFill>
                <a:schemeClr val="bg1"/>
              </a:solidFill>
            </a:endParaRPr>
          </a:p>
        </p:txBody>
      </p:sp>
    </p:spTree>
    <p:extLst>
      <p:ext uri="{BB962C8B-B14F-4D97-AF65-F5344CB8AC3E}">
        <p14:creationId xmlns:p14="http://schemas.microsoft.com/office/powerpoint/2010/main" val="2980290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9404F9-31E6-1C49-A481-AC6038BE9CE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924795"/>
            <a:ext cx="12192000" cy="7968627"/>
          </a:xfrm>
          <a:prstGeom prst="rect">
            <a:avLst/>
          </a:prstGeom>
        </p:spPr>
      </p:pic>
      <p:sp>
        <p:nvSpPr>
          <p:cNvPr id="10" name="Rectangle 9">
            <a:extLst>
              <a:ext uri="{FF2B5EF4-FFF2-40B4-BE49-F238E27FC236}">
                <a16:creationId xmlns:a16="http://schemas.microsoft.com/office/drawing/2014/main" id="{D5AC113B-0F24-6845-895C-721A955492B9}"/>
              </a:ext>
            </a:extLst>
          </p:cNvPr>
          <p:cNvSpPr/>
          <p:nvPr/>
        </p:nvSpPr>
        <p:spPr>
          <a:xfrm>
            <a:off x="0" y="-581891"/>
            <a:ext cx="12191999" cy="3705101"/>
          </a:xfrm>
          <a:prstGeom prst="rect">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8319EC2-5A46-A842-9059-6B7037E1E8B2}"/>
              </a:ext>
            </a:extLst>
          </p:cNvPr>
          <p:cNvSpPr txBox="1"/>
          <p:nvPr/>
        </p:nvSpPr>
        <p:spPr>
          <a:xfrm>
            <a:off x="2052115" y="647384"/>
            <a:ext cx="8296217" cy="1754326"/>
          </a:xfrm>
          <a:prstGeom prst="rect">
            <a:avLst/>
          </a:prstGeom>
          <a:noFill/>
        </p:spPr>
        <p:txBody>
          <a:bodyPr wrap="square" rtlCol="0">
            <a:spAutoFit/>
          </a:bodyPr>
          <a:lstStyle/>
          <a:p>
            <a:pPr algn="ctr"/>
            <a:r>
              <a:rPr lang="en-US" sz="5400" dirty="0">
                <a:solidFill>
                  <a:schemeClr val="bg1"/>
                </a:solidFill>
                <a:latin typeface="Grotesque MT Std Extra Condense" panose="020B0508020202020204" pitchFamily="34" charset="0"/>
                <a:cs typeface="Arial Narrow" panose="020B0604020202020204" pitchFamily="34" charset="0"/>
              </a:rPr>
              <a:t>HOW CAN WE MAKE INFORMED DECISIONS ABOUT BIOMASS OPTIONS?</a:t>
            </a:r>
          </a:p>
        </p:txBody>
      </p:sp>
      <p:sp>
        <p:nvSpPr>
          <p:cNvPr id="7" name="TextBox 6">
            <a:extLst>
              <a:ext uri="{FF2B5EF4-FFF2-40B4-BE49-F238E27FC236}">
                <a16:creationId xmlns:a16="http://schemas.microsoft.com/office/drawing/2014/main" id="{A7583B40-9704-0D40-9357-A337CA0FFF55}"/>
              </a:ext>
            </a:extLst>
          </p:cNvPr>
          <p:cNvSpPr txBox="1"/>
          <p:nvPr/>
        </p:nvSpPr>
        <p:spPr>
          <a:xfrm>
            <a:off x="4462323" y="3254646"/>
            <a:ext cx="3200400" cy="2585323"/>
          </a:xfrm>
          <a:prstGeom prst="rect">
            <a:avLst/>
          </a:prstGeom>
          <a:noFill/>
        </p:spPr>
        <p:txBody>
          <a:bodyPr wrap="square" rtlCol="0">
            <a:spAutoFit/>
          </a:bodyPr>
          <a:lstStyle/>
          <a:p>
            <a:r>
              <a:rPr lang="en-US" b="1" dirty="0">
                <a:solidFill>
                  <a:schemeClr val="bg1"/>
                </a:solidFill>
              </a:rPr>
              <a:t>Impacts to Avoid</a:t>
            </a:r>
            <a:br>
              <a:rPr lang="en-US" dirty="0">
                <a:solidFill>
                  <a:schemeClr val="bg1"/>
                </a:solidFill>
              </a:rPr>
            </a:br>
            <a:r>
              <a:rPr lang="en-US" dirty="0">
                <a:solidFill>
                  <a:schemeClr val="bg1"/>
                </a:solidFill>
              </a:rPr>
              <a:t>Acid Rain (ACID)</a:t>
            </a:r>
            <a:br>
              <a:rPr lang="en-US" dirty="0">
                <a:solidFill>
                  <a:schemeClr val="bg1"/>
                </a:solidFill>
              </a:rPr>
            </a:br>
            <a:r>
              <a:rPr lang="en-US" dirty="0">
                <a:solidFill>
                  <a:schemeClr val="bg1"/>
                </a:solidFill>
              </a:rPr>
              <a:t>Freshwater Ecotoxicity (ETOX)</a:t>
            </a:r>
            <a:br>
              <a:rPr lang="en-US" dirty="0">
                <a:solidFill>
                  <a:schemeClr val="bg1"/>
                </a:solidFill>
              </a:rPr>
            </a:br>
            <a:r>
              <a:rPr lang="en-US" dirty="0">
                <a:solidFill>
                  <a:schemeClr val="bg1"/>
                </a:solidFill>
              </a:rPr>
              <a:t>Water Eutrophication (EUTR)</a:t>
            </a:r>
            <a:br>
              <a:rPr lang="en-US" dirty="0">
                <a:solidFill>
                  <a:schemeClr val="bg1"/>
                </a:solidFill>
              </a:rPr>
            </a:br>
            <a:r>
              <a:rPr lang="en-US" dirty="0">
                <a:solidFill>
                  <a:schemeClr val="bg1"/>
                </a:solidFill>
              </a:rPr>
              <a:t>Global Climate Change (GCC)</a:t>
            </a:r>
            <a:br>
              <a:rPr lang="en-US" dirty="0">
                <a:solidFill>
                  <a:schemeClr val="bg1"/>
                </a:solidFill>
              </a:rPr>
            </a:br>
            <a:r>
              <a:rPr lang="en-US" dirty="0">
                <a:solidFill>
                  <a:schemeClr val="bg1"/>
                </a:solidFill>
              </a:rPr>
              <a:t>Respiratory Effects (HRSP)</a:t>
            </a:r>
            <a:br>
              <a:rPr lang="en-US" dirty="0">
                <a:solidFill>
                  <a:schemeClr val="bg1"/>
                </a:solidFill>
              </a:rPr>
            </a:br>
            <a:r>
              <a:rPr lang="en-US" dirty="0">
                <a:solidFill>
                  <a:schemeClr val="bg1"/>
                </a:solidFill>
              </a:rPr>
              <a:t>Toxic to Humans (HTOX)</a:t>
            </a:r>
            <a:br>
              <a:rPr lang="en-US" dirty="0">
                <a:solidFill>
                  <a:schemeClr val="bg1"/>
                </a:solidFill>
              </a:rPr>
            </a:br>
            <a:r>
              <a:rPr lang="en-US" dirty="0">
                <a:solidFill>
                  <a:schemeClr val="bg1"/>
                </a:solidFill>
              </a:rPr>
              <a:t>Ozone Depletion (OZON)</a:t>
            </a:r>
            <a:br>
              <a:rPr lang="en-US" dirty="0">
                <a:solidFill>
                  <a:schemeClr val="bg1"/>
                </a:solidFill>
              </a:rPr>
            </a:br>
            <a:r>
              <a:rPr lang="en-US" dirty="0">
                <a:solidFill>
                  <a:schemeClr val="bg1"/>
                </a:solidFill>
              </a:rPr>
              <a:t>Smog Formation (SMOG)</a:t>
            </a:r>
          </a:p>
        </p:txBody>
      </p:sp>
      <p:sp>
        <p:nvSpPr>
          <p:cNvPr id="8" name="Rectangle 7">
            <a:extLst>
              <a:ext uri="{FF2B5EF4-FFF2-40B4-BE49-F238E27FC236}">
                <a16:creationId xmlns:a16="http://schemas.microsoft.com/office/drawing/2014/main" id="{FA369CE3-F3B5-6E4A-B2B2-DEAB731BA342}"/>
              </a:ext>
            </a:extLst>
          </p:cNvPr>
          <p:cNvSpPr/>
          <p:nvPr/>
        </p:nvSpPr>
        <p:spPr>
          <a:xfrm>
            <a:off x="7781669" y="3223103"/>
            <a:ext cx="3319347" cy="2862322"/>
          </a:xfrm>
          <a:prstGeom prst="rect">
            <a:avLst/>
          </a:prstGeom>
        </p:spPr>
        <p:txBody>
          <a:bodyPr wrap="square">
            <a:spAutoFit/>
          </a:bodyPr>
          <a:lstStyle/>
          <a:p>
            <a:r>
              <a:rPr lang="en-US" b="1" dirty="0">
                <a:solidFill>
                  <a:schemeClr val="bg1"/>
                </a:solidFill>
              </a:rPr>
              <a:t>Resources Use</a:t>
            </a:r>
            <a:br>
              <a:rPr lang="en-US" dirty="0">
                <a:solidFill>
                  <a:schemeClr val="bg1"/>
                </a:solidFill>
              </a:rPr>
            </a:br>
            <a:r>
              <a:rPr lang="en-US" dirty="0">
                <a:solidFill>
                  <a:schemeClr val="bg1"/>
                </a:solidFill>
              </a:rPr>
              <a:t>Energy Use (ENRG)</a:t>
            </a:r>
            <a:br>
              <a:rPr lang="en-US" dirty="0">
                <a:solidFill>
                  <a:schemeClr val="bg1"/>
                </a:solidFill>
              </a:rPr>
            </a:br>
            <a:r>
              <a:rPr lang="en-US" dirty="0">
                <a:solidFill>
                  <a:schemeClr val="bg1"/>
                </a:solidFill>
              </a:rPr>
              <a:t>Land Use (LAND)</a:t>
            </a:r>
            <a:br>
              <a:rPr lang="en-US" dirty="0">
                <a:solidFill>
                  <a:schemeClr val="bg1"/>
                </a:solidFill>
              </a:rPr>
            </a:br>
            <a:r>
              <a:rPr lang="en-US" dirty="0">
                <a:solidFill>
                  <a:schemeClr val="bg1"/>
                </a:solidFill>
              </a:rPr>
              <a:t>Minerals and Metals (MINE)</a:t>
            </a:r>
            <a:br>
              <a:rPr lang="en-US" dirty="0">
                <a:solidFill>
                  <a:schemeClr val="bg1"/>
                </a:solidFill>
              </a:rPr>
            </a:br>
            <a:r>
              <a:rPr lang="en-US" dirty="0">
                <a:solidFill>
                  <a:schemeClr val="bg1"/>
                </a:solidFill>
              </a:rPr>
              <a:t>Water Use (WATR)</a:t>
            </a:r>
            <a:br>
              <a:rPr lang="en-US" dirty="0">
                <a:solidFill>
                  <a:schemeClr val="bg1"/>
                </a:solidFill>
              </a:rPr>
            </a:br>
            <a:br>
              <a:rPr lang="en-US" dirty="0">
                <a:solidFill>
                  <a:schemeClr val="bg1"/>
                </a:solidFill>
              </a:rPr>
            </a:br>
            <a:r>
              <a:rPr lang="en-US" b="1" dirty="0">
                <a:solidFill>
                  <a:schemeClr val="bg1"/>
                </a:solidFill>
              </a:rPr>
              <a:t>Waste Management</a:t>
            </a:r>
          </a:p>
          <a:p>
            <a:r>
              <a:rPr lang="en-US" dirty="0">
                <a:solidFill>
                  <a:schemeClr val="bg1"/>
                </a:solidFill>
              </a:rPr>
              <a:t>Food Waste (FOOD)</a:t>
            </a:r>
            <a:br>
              <a:rPr lang="en-US" dirty="0">
                <a:solidFill>
                  <a:schemeClr val="bg1"/>
                </a:solidFill>
              </a:rPr>
            </a:br>
            <a:r>
              <a:rPr lang="en-US" dirty="0">
                <a:solidFill>
                  <a:schemeClr val="bg1"/>
                </a:solidFill>
              </a:rPr>
              <a:t>Hazardous Waste (HAZW)</a:t>
            </a:r>
            <a:br>
              <a:rPr lang="en-US" dirty="0">
                <a:solidFill>
                  <a:schemeClr val="bg1"/>
                </a:solidFill>
              </a:rPr>
            </a:br>
            <a:r>
              <a:rPr lang="en-US" dirty="0">
                <a:solidFill>
                  <a:schemeClr val="bg1"/>
                </a:solidFill>
              </a:rPr>
              <a:t>Municipal Solid Waste (MSW)</a:t>
            </a:r>
          </a:p>
        </p:txBody>
      </p:sp>
      <p:sp>
        <p:nvSpPr>
          <p:cNvPr id="9" name="TextBox 8">
            <a:extLst>
              <a:ext uri="{FF2B5EF4-FFF2-40B4-BE49-F238E27FC236}">
                <a16:creationId xmlns:a16="http://schemas.microsoft.com/office/drawing/2014/main" id="{F898534A-D8D0-0D41-B259-9436CD367A81}"/>
              </a:ext>
            </a:extLst>
          </p:cNvPr>
          <p:cNvSpPr txBox="1"/>
          <p:nvPr/>
        </p:nvSpPr>
        <p:spPr>
          <a:xfrm>
            <a:off x="1951907" y="3254646"/>
            <a:ext cx="1955600" cy="3139321"/>
          </a:xfrm>
          <a:prstGeom prst="rect">
            <a:avLst/>
          </a:prstGeom>
          <a:noFill/>
        </p:spPr>
        <p:txBody>
          <a:bodyPr wrap="none" rtlCol="0">
            <a:spAutoFit/>
          </a:bodyPr>
          <a:lstStyle/>
          <a:p>
            <a:r>
              <a:rPr lang="en-US" b="1" dirty="0">
                <a:solidFill>
                  <a:schemeClr val="bg1"/>
                </a:solidFill>
              </a:rPr>
              <a:t>Positive Outcomes</a:t>
            </a:r>
            <a:br>
              <a:rPr lang="en-US" dirty="0">
                <a:solidFill>
                  <a:schemeClr val="bg1"/>
                </a:solidFill>
              </a:rPr>
            </a:br>
            <a:r>
              <a:rPr lang="en-US" dirty="0">
                <a:solidFill>
                  <a:schemeClr val="bg1"/>
                </a:solidFill>
              </a:rPr>
              <a:t>Value Added</a:t>
            </a:r>
          </a:p>
          <a:p>
            <a:r>
              <a:rPr lang="en-US" dirty="0">
                <a:solidFill>
                  <a:schemeClr val="bg1"/>
                </a:solidFill>
              </a:rPr>
              <a:t>Quality Jobs</a:t>
            </a:r>
          </a:p>
          <a:p>
            <a:r>
              <a:rPr lang="en-US" dirty="0">
                <a:solidFill>
                  <a:schemeClr val="bg1"/>
                </a:solidFill>
              </a:rPr>
              <a:t>Clean Air</a:t>
            </a:r>
            <a:br>
              <a:rPr lang="en-US" dirty="0">
                <a:solidFill>
                  <a:schemeClr val="bg1"/>
                </a:solidFill>
              </a:rPr>
            </a:br>
            <a:r>
              <a:rPr lang="en-US" dirty="0">
                <a:solidFill>
                  <a:schemeClr val="bg1"/>
                </a:solidFill>
              </a:rPr>
              <a:t>Clean Water</a:t>
            </a:r>
            <a:br>
              <a:rPr lang="en-US" dirty="0">
                <a:solidFill>
                  <a:schemeClr val="bg1"/>
                </a:solidFill>
              </a:rPr>
            </a:br>
            <a:r>
              <a:rPr lang="en-US" dirty="0">
                <a:solidFill>
                  <a:schemeClr val="bg1"/>
                </a:solidFill>
              </a:rPr>
              <a:t>Clean Energy</a:t>
            </a:r>
          </a:p>
          <a:p>
            <a:r>
              <a:rPr lang="en-US" dirty="0">
                <a:solidFill>
                  <a:schemeClr val="bg1"/>
                </a:solidFill>
              </a:rPr>
              <a:t>Local Suppliers</a:t>
            </a:r>
            <a:br>
              <a:rPr lang="en-US" dirty="0">
                <a:solidFill>
                  <a:schemeClr val="bg1"/>
                </a:solidFill>
              </a:rPr>
            </a:br>
            <a:r>
              <a:rPr lang="en-US" dirty="0">
                <a:solidFill>
                  <a:schemeClr val="bg1"/>
                </a:solidFill>
              </a:rPr>
              <a:t>Green Materials</a:t>
            </a:r>
          </a:p>
          <a:p>
            <a:r>
              <a:rPr lang="en-US" dirty="0">
                <a:solidFill>
                  <a:schemeClr val="bg1"/>
                </a:solidFill>
              </a:rPr>
              <a:t>Inclusive Design</a:t>
            </a:r>
          </a:p>
          <a:p>
            <a:r>
              <a:rPr lang="en-US" dirty="0">
                <a:solidFill>
                  <a:schemeClr val="bg1"/>
                </a:solidFill>
              </a:rPr>
              <a:t>Improves Health</a:t>
            </a:r>
            <a:br>
              <a:rPr lang="en-US" dirty="0">
                <a:solidFill>
                  <a:schemeClr val="bg1"/>
                </a:solidFill>
              </a:rPr>
            </a:br>
            <a:r>
              <a:rPr lang="en-US" dirty="0">
                <a:solidFill>
                  <a:schemeClr val="bg1"/>
                </a:solidFill>
              </a:rPr>
              <a:t>Creates Beauty</a:t>
            </a:r>
          </a:p>
        </p:txBody>
      </p:sp>
      <p:sp>
        <p:nvSpPr>
          <p:cNvPr id="11" name="Rectangle 10">
            <a:extLst>
              <a:ext uri="{FF2B5EF4-FFF2-40B4-BE49-F238E27FC236}">
                <a16:creationId xmlns:a16="http://schemas.microsoft.com/office/drawing/2014/main" id="{DC08A3B2-CAC8-8745-BAF2-BA7F27834BFC}"/>
              </a:ext>
            </a:extLst>
          </p:cNvPr>
          <p:cNvSpPr/>
          <p:nvPr/>
        </p:nvSpPr>
        <p:spPr>
          <a:xfrm>
            <a:off x="4467457" y="6241574"/>
            <a:ext cx="6447092" cy="307777"/>
          </a:xfrm>
          <a:prstGeom prst="rect">
            <a:avLst/>
          </a:prstGeom>
        </p:spPr>
        <p:txBody>
          <a:bodyPr wrap="square">
            <a:spAutoFit/>
          </a:bodyPr>
          <a:lstStyle/>
          <a:p>
            <a:r>
              <a:rPr lang="en-US" sz="1400" dirty="0">
                <a:solidFill>
                  <a:schemeClr val="bg1"/>
                </a:solidFill>
              </a:rPr>
              <a:t>The 10 positive outcomes encompass the 7 petals of the Living Community Challenge.</a:t>
            </a:r>
            <a:endParaRPr lang="en-US" sz="1400" dirty="0"/>
          </a:p>
        </p:txBody>
      </p:sp>
      <p:sp>
        <p:nvSpPr>
          <p:cNvPr id="12" name="Rectangle 11">
            <a:extLst>
              <a:ext uri="{FF2B5EF4-FFF2-40B4-BE49-F238E27FC236}">
                <a16:creationId xmlns:a16="http://schemas.microsoft.com/office/drawing/2014/main" id="{72F7A849-1A49-D44F-AEED-61555BF6B402}"/>
              </a:ext>
            </a:extLst>
          </p:cNvPr>
          <p:cNvSpPr/>
          <p:nvPr/>
        </p:nvSpPr>
        <p:spPr>
          <a:xfrm>
            <a:off x="1613705" y="2478633"/>
            <a:ext cx="9521934" cy="338554"/>
          </a:xfrm>
          <a:prstGeom prst="rect">
            <a:avLst/>
          </a:prstGeom>
        </p:spPr>
        <p:txBody>
          <a:bodyPr wrap="square">
            <a:spAutoFit/>
          </a:bodyPr>
          <a:lstStyle/>
          <a:p>
            <a:r>
              <a:rPr lang="en-US" sz="1600" dirty="0">
                <a:solidFill>
                  <a:schemeClr val="bg1"/>
                </a:solidFill>
              </a:rPr>
              <a:t>Georgia is the first state to partner with the US EPA to include environmental outcomes in supply chain modeling. </a:t>
            </a:r>
            <a:endParaRPr lang="en-US" sz="1600" dirty="0"/>
          </a:p>
        </p:txBody>
      </p:sp>
    </p:spTree>
    <p:extLst>
      <p:ext uri="{BB962C8B-B14F-4D97-AF65-F5344CB8AC3E}">
        <p14:creationId xmlns:p14="http://schemas.microsoft.com/office/powerpoint/2010/main" val="2144012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912293-0338-9148-826B-3E17D1F12BBF}"/>
              </a:ext>
            </a:extLst>
          </p:cNvPr>
          <p:cNvPicPr>
            <a:picLocks noChangeAspect="1"/>
          </p:cNvPicPr>
          <p:nvPr/>
        </p:nvPicPr>
        <p:blipFill>
          <a:blip r:embed="rId3" cstate="screen">
            <a:alphaModFix amt="70000"/>
            <a:extLst>
              <a:ext uri="{28A0092B-C50C-407E-A947-70E740481C1C}">
                <a14:useLocalDpi xmlns:a14="http://schemas.microsoft.com/office/drawing/2010/main"/>
              </a:ext>
            </a:extLst>
          </a:blip>
          <a:srcRect/>
          <a:stretch/>
        </p:blipFill>
        <p:spPr>
          <a:xfrm>
            <a:off x="-25193" y="-529287"/>
            <a:ext cx="12174037" cy="6729589"/>
          </a:xfrm>
          <a:prstGeom prst="rect">
            <a:avLst/>
          </a:prstGeom>
        </p:spPr>
      </p:pic>
      <p:sp>
        <p:nvSpPr>
          <p:cNvPr id="7" name="Freeform 4">
            <a:extLst>
              <a:ext uri="{FF2B5EF4-FFF2-40B4-BE49-F238E27FC236}">
                <a16:creationId xmlns:a16="http://schemas.microsoft.com/office/drawing/2014/main" id="{0CD9DDE5-9EBA-474A-912A-9EBF7385CF2B}"/>
              </a:ext>
            </a:extLst>
          </p:cNvPr>
          <p:cNvSpPr/>
          <p:nvPr/>
        </p:nvSpPr>
        <p:spPr>
          <a:xfrm>
            <a:off x="-78658" y="-289352"/>
            <a:ext cx="12270657" cy="7419201"/>
          </a:xfrm>
          <a:custGeom>
            <a:avLst/>
            <a:gdLst>
              <a:gd name="connsiteX0" fmla="*/ 0 w 12340045"/>
              <a:gd name="connsiteY0" fmla="*/ 17417 h 5564777"/>
              <a:gd name="connsiteX1" fmla="*/ 26125 w 12340045"/>
              <a:gd name="connsiteY1" fmla="*/ 2917371 h 5564777"/>
              <a:gd name="connsiteX2" fmla="*/ 12340045 w 12340045"/>
              <a:gd name="connsiteY2" fmla="*/ 5564777 h 5564777"/>
              <a:gd name="connsiteX3" fmla="*/ 12322628 w 12340045"/>
              <a:gd name="connsiteY3" fmla="*/ 0 h 5564777"/>
              <a:gd name="connsiteX4" fmla="*/ 0 w 12340045"/>
              <a:gd name="connsiteY4" fmla="*/ 17417 h 5564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0045" h="5564777">
                <a:moveTo>
                  <a:pt x="0" y="17417"/>
                </a:moveTo>
                <a:lnTo>
                  <a:pt x="26125" y="2917371"/>
                </a:lnTo>
                <a:lnTo>
                  <a:pt x="12340045" y="5564777"/>
                </a:lnTo>
                <a:cubicBezTo>
                  <a:pt x="12334239" y="3709851"/>
                  <a:pt x="12328434" y="1854926"/>
                  <a:pt x="12322628" y="0"/>
                </a:cubicBezTo>
                <a:lnTo>
                  <a:pt x="0" y="17417"/>
                </a:lnTo>
                <a:close/>
              </a:path>
            </a:pathLst>
          </a:custGeom>
          <a:gradFill>
            <a:gsLst>
              <a:gs pos="0">
                <a:srgbClr val="00B0F0"/>
              </a:gs>
              <a:gs pos="32000">
                <a:srgbClr val="0070C0">
                  <a:alpha val="50000"/>
                </a:srgbClr>
              </a:gs>
              <a:gs pos="100000">
                <a:srgbClr val="7030A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33C7FC1-F48F-2A40-B716-F02CFF1B420B}"/>
              </a:ext>
            </a:extLst>
          </p:cNvPr>
          <p:cNvSpPr txBox="1"/>
          <p:nvPr/>
        </p:nvSpPr>
        <p:spPr>
          <a:xfrm>
            <a:off x="1702395" y="415154"/>
            <a:ext cx="6883437" cy="830997"/>
          </a:xfrm>
          <a:prstGeom prst="rect">
            <a:avLst/>
          </a:prstGeom>
          <a:noFill/>
        </p:spPr>
        <p:txBody>
          <a:bodyPr wrap="square" rtlCol="0">
            <a:spAutoFit/>
          </a:bodyPr>
          <a:lstStyle/>
          <a:p>
            <a:pPr algn="ctr"/>
            <a:r>
              <a:rPr lang="en-US" sz="4800" dirty="0">
                <a:solidFill>
                  <a:schemeClr val="bg1"/>
                </a:solidFill>
                <a:latin typeface="Grotesque MT Std Extra Condense" panose="020B0508020202020204" pitchFamily="34" charset="0"/>
                <a:cs typeface="Arial Narrow" panose="020B0604020202020204" pitchFamily="34" charset="0"/>
              </a:rPr>
              <a:t>SUSTAINABLE MATERIALS MANAGEMENT</a:t>
            </a:r>
          </a:p>
        </p:txBody>
      </p:sp>
      <p:sp>
        <p:nvSpPr>
          <p:cNvPr id="13" name="Rectangle 12">
            <a:extLst>
              <a:ext uri="{FF2B5EF4-FFF2-40B4-BE49-F238E27FC236}">
                <a16:creationId xmlns:a16="http://schemas.microsoft.com/office/drawing/2014/main" id="{F105095D-F88E-BD4C-9DD8-0E97D52D8603}"/>
              </a:ext>
            </a:extLst>
          </p:cNvPr>
          <p:cNvSpPr/>
          <p:nvPr/>
        </p:nvSpPr>
        <p:spPr>
          <a:xfrm>
            <a:off x="7208375" y="2243912"/>
            <a:ext cx="4619395" cy="3008837"/>
          </a:xfrm>
          <a:prstGeom prst="rect">
            <a:avLst/>
          </a:prstGeom>
        </p:spPr>
        <p:txBody>
          <a:bodyPr wrap="square">
            <a:spAutoFit/>
          </a:bodyPr>
          <a:lstStyle/>
          <a:p>
            <a:pPr>
              <a:lnSpc>
                <a:spcPct val="150000"/>
              </a:lnSpc>
            </a:pPr>
            <a:r>
              <a:rPr lang="en-US" sz="1600" dirty="0">
                <a:solidFill>
                  <a:schemeClr val="bg1"/>
                </a:solidFill>
              </a:rPr>
              <a:t>- 24 universities including the  </a:t>
            </a:r>
          </a:p>
          <a:p>
            <a:pPr>
              <a:lnSpc>
                <a:spcPct val="150000"/>
              </a:lnSpc>
            </a:pPr>
            <a:r>
              <a:rPr lang="en-US" sz="1600" dirty="0">
                <a:solidFill>
                  <a:schemeClr val="bg1"/>
                </a:solidFill>
              </a:rPr>
              <a:t>  University of Pennsylvania, Yale, Carnegie Mellon </a:t>
            </a:r>
            <a:br>
              <a:rPr lang="en-US" sz="1600" dirty="0">
                <a:solidFill>
                  <a:schemeClr val="bg1"/>
                </a:solidFill>
              </a:rPr>
            </a:br>
            <a:r>
              <a:rPr lang="en-US" sz="1600" dirty="0">
                <a:solidFill>
                  <a:schemeClr val="bg1"/>
                </a:solidFill>
              </a:rPr>
              <a:t>  Harvard and the University of Washington</a:t>
            </a:r>
            <a:br>
              <a:rPr lang="en-US" sz="1600" dirty="0">
                <a:solidFill>
                  <a:schemeClr val="bg1"/>
                </a:solidFill>
              </a:rPr>
            </a:br>
            <a:r>
              <a:rPr lang="en-US" sz="1600" dirty="0">
                <a:solidFill>
                  <a:schemeClr val="bg1"/>
                </a:solidFill>
              </a:rPr>
              <a:t>- Colorado School of Mines</a:t>
            </a:r>
            <a:br>
              <a:rPr lang="en-US" sz="1600" dirty="0">
                <a:solidFill>
                  <a:schemeClr val="bg1"/>
                </a:solidFill>
              </a:rPr>
            </a:br>
            <a:r>
              <a:rPr lang="en-US" sz="1600" dirty="0">
                <a:solidFill>
                  <a:schemeClr val="bg1"/>
                </a:solidFill>
              </a:rPr>
              <a:t>- Alameda County Supply Chain Sustainability</a:t>
            </a:r>
            <a:br>
              <a:rPr lang="en-US" sz="1600" dirty="0">
                <a:solidFill>
                  <a:schemeClr val="bg1"/>
                </a:solidFill>
              </a:rPr>
            </a:br>
            <a:r>
              <a:rPr lang="en-US" sz="1600" dirty="0">
                <a:solidFill>
                  <a:schemeClr val="bg1"/>
                </a:solidFill>
              </a:rPr>
              <a:t>- NREL/DOE Bioeconomy Assessment Framework</a:t>
            </a:r>
          </a:p>
          <a:p>
            <a:pPr>
              <a:lnSpc>
                <a:spcPct val="150000"/>
              </a:lnSpc>
            </a:pPr>
            <a:r>
              <a:rPr lang="en-US" sz="1600" dirty="0">
                <a:solidFill>
                  <a:schemeClr val="bg1"/>
                </a:solidFill>
              </a:rPr>
              <a:t>- EPA’s Sustainable Material Management </a:t>
            </a:r>
          </a:p>
          <a:p>
            <a:pPr>
              <a:lnSpc>
                <a:spcPct val="150000"/>
              </a:lnSpc>
            </a:pPr>
            <a:r>
              <a:rPr lang="en-US" sz="1600" dirty="0">
                <a:solidFill>
                  <a:schemeClr val="bg1"/>
                </a:solidFill>
              </a:rPr>
              <a:t>  Prioritization Tool Suite</a:t>
            </a:r>
          </a:p>
        </p:txBody>
      </p:sp>
      <p:pic>
        <p:nvPicPr>
          <p:cNvPr id="14" name="Picture 13">
            <a:extLst>
              <a:ext uri="{FF2B5EF4-FFF2-40B4-BE49-F238E27FC236}">
                <a16:creationId xmlns:a16="http://schemas.microsoft.com/office/drawing/2014/main" id="{94E7440A-6C6F-F942-A58E-852844CA31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42724" y="5062877"/>
            <a:ext cx="1376186" cy="1376186"/>
          </a:xfrm>
          <a:prstGeom prst="rect">
            <a:avLst/>
          </a:prstGeom>
        </p:spPr>
      </p:pic>
      <p:pic>
        <p:nvPicPr>
          <p:cNvPr id="17" name="Picture 16">
            <a:extLst>
              <a:ext uri="{FF2B5EF4-FFF2-40B4-BE49-F238E27FC236}">
                <a16:creationId xmlns:a16="http://schemas.microsoft.com/office/drawing/2014/main" id="{215484D1-4274-D84F-A201-CC7B3F276CD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8329" y="4846335"/>
            <a:ext cx="2009228" cy="602769"/>
          </a:xfrm>
          <a:prstGeom prst="rect">
            <a:avLst/>
          </a:prstGeom>
        </p:spPr>
      </p:pic>
      <p:sp>
        <p:nvSpPr>
          <p:cNvPr id="18" name="Rectangle 17">
            <a:extLst>
              <a:ext uri="{FF2B5EF4-FFF2-40B4-BE49-F238E27FC236}">
                <a16:creationId xmlns:a16="http://schemas.microsoft.com/office/drawing/2014/main" id="{CB8A3695-3B3D-9A41-A4FC-94FA1A1B189F}"/>
              </a:ext>
            </a:extLst>
          </p:cNvPr>
          <p:cNvSpPr/>
          <p:nvPr/>
        </p:nvSpPr>
        <p:spPr>
          <a:xfrm>
            <a:off x="547426" y="5437336"/>
            <a:ext cx="2547733" cy="261610"/>
          </a:xfrm>
          <a:prstGeom prst="rect">
            <a:avLst/>
          </a:prstGeom>
        </p:spPr>
        <p:txBody>
          <a:bodyPr wrap="square">
            <a:spAutoFit/>
          </a:bodyPr>
          <a:lstStyle/>
          <a:p>
            <a:r>
              <a:rPr lang="en-US" sz="1100" dirty="0">
                <a:solidFill>
                  <a:schemeClr val="tx1">
                    <a:lumMod val="65000"/>
                    <a:lumOff val="35000"/>
                  </a:schemeClr>
                </a:solidFill>
              </a:rPr>
              <a:t>2040 Net Zero Goal Setting</a:t>
            </a:r>
          </a:p>
        </p:txBody>
      </p:sp>
      <p:sp>
        <p:nvSpPr>
          <p:cNvPr id="20" name="Oval 19">
            <a:extLst>
              <a:ext uri="{FF2B5EF4-FFF2-40B4-BE49-F238E27FC236}">
                <a16:creationId xmlns:a16="http://schemas.microsoft.com/office/drawing/2014/main" id="{4C84F1D0-2412-C149-B969-950F2F25CA6B}"/>
              </a:ext>
            </a:extLst>
          </p:cNvPr>
          <p:cNvSpPr/>
          <p:nvPr/>
        </p:nvSpPr>
        <p:spPr>
          <a:xfrm>
            <a:off x="352282" y="345619"/>
            <a:ext cx="1391909" cy="1391909"/>
          </a:xfrm>
          <a:prstGeom prst="ellipse">
            <a:avLst/>
          </a:pr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6763268-70D1-8F40-B611-5E72B1B546F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0546" y="461911"/>
            <a:ext cx="1199857" cy="1187858"/>
          </a:xfrm>
          <a:prstGeom prst="rect">
            <a:avLst/>
          </a:prstGeom>
          <a:noFill/>
        </p:spPr>
      </p:pic>
      <p:sp>
        <p:nvSpPr>
          <p:cNvPr id="24" name="Rectangle 23">
            <a:extLst>
              <a:ext uri="{FF2B5EF4-FFF2-40B4-BE49-F238E27FC236}">
                <a16:creationId xmlns:a16="http://schemas.microsoft.com/office/drawing/2014/main" id="{73430053-13B8-B44E-8616-8FB8AF7FC001}"/>
              </a:ext>
            </a:extLst>
          </p:cNvPr>
          <p:cNvSpPr/>
          <p:nvPr/>
        </p:nvSpPr>
        <p:spPr>
          <a:xfrm>
            <a:off x="1938808" y="1201596"/>
            <a:ext cx="6452407" cy="369332"/>
          </a:xfrm>
          <a:prstGeom prst="rect">
            <a:avLst/>
          </a:prstGeom>
        </p:spPr>
        <p:txBody>
          <a:bodyPr wrap="square">
            <a:spAutoFit/>
          </a:bodyPr>
          <a:lstStyle/>
          <a:p>
            <a:r>
              <a:rPr lang="en-US" dirty="0">
                <a:solidFill>
                  <a:schemeClr val="bg1"/>
                </a:solidFill>
              </a:rPr>
              <a:t>U.S. Environmentally-Enable Input Output (USEEIO) Model</a:t>
            </a:r>
          </a:p>
        </p:txBody>
      </p:sp>
      <p:sp>
        <p:nvSpPr>
          <p:cNvPr id="25" name="TextBox 24">
            <a:extLst>
              <a:ext uri="{FF2B5EF4-FFF2-40B4-BE49-F238E27FC236}">
                <a16:creationId xmlns:a16="http://schemas.microsoft.com/office/drawing/2014/main" id="{C55294E5-1FF9-FC44-B7E2-D9E7664FAECC}"/>
              </a:ext>
            </a:extLst>
          </p:cNvPr>
          <p:cNvSpPr txBox="1"/>
          <p:nvPr/>
        </p:nvSpPr>
        <p:spPr>
          <a:xfrm>
            <a:off x="1943806" y="1725171"/>
            <a:ext cx="5047323" cy="2413931"/>
          </a:xfrm>
          <a:prstGeom prst="rect">
            <a:avLst/>
          </a:prstGeom>
          <a:noFill/>
        </p:spPr>
        <p:txBody>
          <a:bodyPr wrap="square" rtlCol="0">
            <a:spAutoFit/>
          </a:bodyPr>
          <a:lstStyle/>
          <a:p>
            <a:pPr>
              <a:lnSpc>
                <a:spcPct val="150000"/>
              </a:lnSpc>
            </a:pPr>
            <a:r>
              <a:rPr lang="en-US" sz="1700" dirty="0">
                <a:solidFill>
                  <a:schemeClr val="bg1"/>
                </a:solidFill>
                <a:latin typeface="Nunito Sans"/>
              </a:rPr>
              <a:t>The U.S. EPA is partnering with Georgia communities to create online tools to evaluate how technological innovation in local industries, utilities and logistics can reduce carbon footprints and protect the environment while creating jobs and new business opportunities.</a:t>
            </a:r>
            <a:endParaRPr lang="en-US" sz="1700" dirty="0">
              <a:solidFill>
                <a:schemeClr val="bg1"/>
              </a:solidFill>
            </a:endParaRPr>
          </a:p>
        </p:txBody>
      </p:sp>
      <p:sp>
        <p:nvSpPr>
          <p:cNvPr id="26" name="Rectangle 25">
            <a:extLst>
              <a:ext uri="{FF2B5EF4-FFF2-40B4-BE49-F238E27FC236}">
                <a16:creationId xmlns:a16="http://schemas.microsoft.com/office/drawing/2014/main" id="{AF248C9E-40C9-5F47-9CDA-6679F39C65CA}"/>
              </a:ext>
            </a:extLst>
          </p:cNvPr>
          <p:cNvSpPr/>
          <p:nvPr/>
        </p:nvSpPr>
        <p:spPr>
          <a:xfrm>
            <a:off x="7270849" y="1844602"/>
            <a:ext cx="2977345" cy="369332"/>
          </a:xfrm>
          <a:prstGeom prst="rect">
            <a:avLst/>
          </a:prstGeom>
        </p:spPr>
        <p:txBody>
          <a:bodyPr wrap="square">
            <a:spAutoFit/>
          </a:bodyPr>
          <a:lstStyle/>
          <a:p>
            <a:r>
              <a:rPr lang="en-US" b="1" dirty="0">
                <a:solidFill>
                  <a:schemeClr val="bg1"/>
                </a:solidFill>
              </a:rPr>
              <a:t>Who’s using the model…</a:t>
            </a:r>
          </a:p>
        </p:txBody>
      </p:sp>
      <p:pic>
        <p:nvPicPr>
          <p:cNvPr id="28" name="Picture 27">
            <a:extLst>
              <a:ext uri="{FF2B5EF4-FFF2-40B4-BE49-F238E27FC236}">
                <a16:creationId xmlns:a16="http://schemas.microsoft.com/office/drawing/2014/main" id="{79C822D4-7647-2C4A-8802-BEB271E8045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62197" y="5765143"/>
            <a:ext cx="2491154" cy="948102"/>
          </a:xfrm>
          <a:prstGeom prst="rect">
            <a:avLst/>
          </a:prstGeom>
        </p:spPr>
      </p:pic>
      <p:pic>
        <p:nvPicPr>
          <p:cNvPr id="30" name="Picture 29">
            <a:extLst>
              <a:ext uri="{FF2B5EF4-FFF2-40B4-BE49-F238E27FC236}">
                <a16:creationId xmlns:a16="http://schemas.microsoft.com/office/drawing/2014/main" id="{A6A81A7A-ABCE-364B-BFE6-4E918CF1FAA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5988" y="5967983"/>
            <a:ext cx="2913449" cy="732004"/>
          </a:xfrm>
          <a:prstGeom prst="rect">
            <a:avLst/>
          </a:prstGeom>
        </p:spPr>
      </p:pic>
      <p:sp>
        <p:nvSpPr>
          <p:cNvPr id="19" name="Rectangle 18">
            <a:extLst>
              <a:ext uri="{FF2B5EF4-FFF2-40B4-BE49-F238E27FC236}">
                <a16:creationId xmlns:a16="http://schemas.microsoft.com/office/drawing/2014/main" id="{F287672F-05D2-C74B-B5EA-DCC2DA15982D}"/>
              </a:ext>
            </a:extLst>
          </p:cNvPr>
          <p:cNvSpPr/>
          <p:nvPr/>
        </p:nvSpPr>
        <p:spPr>
          <a:xfrm>
            <a:off x="217948" y="4333834"/>
            <a:ext cx="2547733" cy="307777"/>
          </a:xfrm>
          <a:prstGeom prst="rect">
            <a:avLst/>
          </a:prstGeom>
        </p:spPr>
        <p:txBody>
          <a:bodyPr wrap="square">
            <a:spAutoFit/>
          </a:bodyPr>
          <a:lstStyle/>
          <a:p>
            <a:r>
              <a:rPr lang="en-US" sz="1400" dirty="0">
                <a:solidFill>
                  <a:schemeClr val="tx1">
                    <a:lumMod val="75000"/>
                    <a:lumOff val="25000"/>
                  </a:schemeClr>
                </a:solidFill>
              </a:rPr>
              <a:t>Look who’s using USEEIO:</a:t>
            </a:r>
          </a:p>
        </p:txBody>
      </p:sp>
    </p:spTree>
    <p:extLst>
      <p:ext uri="{BB962C8B-B14F-4D97-AF65-F5344CB8AC3E}">
        <p14:creationId xmlns:p14="http://schemas.microsoft.com/office/powerpoint/2010/main" val="3907869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D10C866-A21A-4C40-A536-D8317409DD8F}"/>
              </a:ext>
            </a:extLst>
          </p:cNvPr>
          <p:cNvPicPr>
            <a:picLocks noChangeAspect="1"/>
          </p:cNvPicPr>
          <p:nvPr/>
        </p:nvPicPr>
        <p:blipFill>
          <a:blip r:embed="rId3"/>
          <a:stretch>
            <a:fillRect/>
          </a:stretch>
        </p:blipFill>
        <p:spPr>
          <a:xfrm>
            <a:off x="-49977" y="-6180"/>
            <a:ext cx="12591804" cy="9040270"/>
          </a:xfrm>
          <a:prstGeom prst="rect">
            <a:avLst/>
          </a:prstGeom>
        </p:spPr>
      </p:pic>
      <p:sp>
        <p:nvSpPr>
          <p:cNvPr id="21" name="Right Triangle 20">
            <a:extLst>
              <a:ext uri="{FF2B5EF4-FFF2-40B4-BE49-F238E27FC236}">
                <a16:creationId xmlns:a16="http://schemas.microsoft.com/office/drawing/2014/main" id="{014D9B8E-93D3-0A4C-B121-3DF76D828107}"/>
              </a:ext>
            </a:extLst>
          </p:cNvPr>
          <p:cNvSpPr/>
          <p:nvPr/>
        </p:nvSpPr>
        <p:spPr>
          <a:xfrm rot="10800000" flipH="1">
            <a:off x="-49977" y="-6181"/>
            <a:ext cx="11179379" cy="7166397"/>
          </a:xfrm>
          <a:prstGeom prst="rtTriangle">
            <a:avLst/>
          </a:prstGeom>
          <a:solidFill>
            <a:schemeClr val="accent6">
              <a:lumMod val="5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115A3F32-EC93-1743-9168-0EA28DD5893D}"/>
              </a:ext>
            </a:extLst>
          </p:cNvPr>
          <p:cNvSpPr/>
          <p:nvPr/>
        </p:nvSpPr>
        <p:spPr>
          <a:xfrm>
            <a:off x="6167587" y="1375652"/>
            <a:ext cx="5332985" cy="4078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Content Placeholder 3">
            <a:extLst>
              <a:ext uri="{FF2B5EF4-FFF2-40B4-BE49-F238E27FC236}">
                <a16:creationId xmlns:a16="http://schemas.microsoft.com/office/drawing/2014/main" id="{33293B7B-91FC-D04B-8B85-8364A5049E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5785" y="1519991"/>
            <a:ext cx="5105903" cy="3829428"/>
          </a:xfrm>
          <a:prstGeom prst="rect">
            <a:avLst/>
          </a:prstGeom>
        </p:spPr>
      </p:pic>
      <p:sp>
        <p:nvSpPr>
          <p:cNvPr id="38" name="Title 1">
            <a:extLst>
              <a:ext uri="{FF2B5EF4-FFF2-40B4-BE49-F238E27FC236}">
                <a16:creationId xmlns:a16="http://schemas.microsoft.com/office/drawing/2014/main" id="{C27BD1BC-D35C-184D-B2D6-DF88A147AD7F}"/>
              </a:ext>
            </a:extLst>
          </p:cNvPr>
          <p:cNvSpPr txBox="1">
            <a:spLocks/>
          </p:cNvSpPr>
          <p:nvPr/>
        </p:nvSpPr>
        <p:spPr>
          <a:xfrm>
            <a:off x="524337" y="1519991"/>
            <a:ext cx="5068936" cy="28473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latin typeface="Nunito Sans" pitchFamily="2" charset="77"/>
              </a:rPr>
              <a:t>Georgia has 22.4 million acres of private </a:t>
            </a:r>
          </a:p>
          <a:p>
            <a:r>
              <a:rPr lang="en-US" sz="1600" dirty="0">
                <a:solidFill>
                  <a:schemeClr val="bg1"/>
                </a:solidFill>
                <a:latin typeface="Nunito Sans" pitchFamily="2" charset="77"/>
              </a:rPr>
              <a:t>timberland, more than any other state. </a:t>
            </a:r>
            <a:br>
              <a:rPr lang="en-US" sz="1600" dirty="0">
                <a:solidFill>
                  <a:schemeClr val="bg1"/>
                </a:solidFill>
                <a:latin typeface="Nunito Sans" pitchFamily="2" charset="77"/>
              </a:rPr>
            </a:br>
            <a:br>
              <a:rPr lang="en-US" sz="1600" dirty="0">
                <a:solidFill>
                  <a:schemeClr val="bg1"/>
                </a:solidFill>
                <a:latin typeface="Nunito Sans" pitchFamily="2" charset="77"/>
              </a:rPr>
            </a:br>
            <a:r>
              <a:rPr lang="en-US" sz="1600" dirty="0">
                <a:solidFill>
                  <a:schemeClr val="bg1"/>
                </a:solidFill>
                <a:latin typeface="Nunito Sans" pitchFamily="2" charset="77"/>
              </a:rPr>
              <a:t>Forestry provides 148,414 direct and indirect jobs and 48% annual growth vs. removals.</a:t>
            </a:r>
          </a:p>
          <a:p>
            <a:endParaRPr lang="en-US" sz="1600" dirty="0">
              <a:solidFill>
                <a:schemeClr val="bg1"/>
              </a:solidFill>
              <a:latin typeface="Nunito Sans" pitchFamily="2" charset="77"/>
            </a:endParaRPr>
          </a:p>
          <a:p>
            <a:r>
              <a:rPr lang="en-US" sz="1600" dirty="0">
                <a:solidFill>
                  <a:schemeClr val="bg1"/>
                </a:solidFill>
                <a:latin typeface="Nunito Sans" pitchFamily="2" charset="77"/>
              </a:rPr>
              <a:t>Georgia produces 21% of U.S. exports of pulp and </a:t>
            </a:r>
          </a:p>
          <a:p>
            <a:r>
              <a:rPr lang="en-US" sz="1600" dirty="0">
                <a:solidFill>
                  <a:schemeClr val="bg1"/>
                </a:solidFill>
                <a:latin typeface="Nunito Sans" pitchFamily="2" charset="77"/>
              </a:rPr>
              <a:t>paper, and 26% of U.S. wood pellet exports.</a:t>
            </a:r>
            <a:br>
              <a:rPr lang="en-US" sz="1600" dirty="0">
                <a:solidFill>
                  <a:schemeClr val="bg1"/>
                </a:solidFill>
                <a:latin typeface="Nunito Sans" pitchFamily="2" charset="77"/>
              </a:rPr>
            </a:br>
            <a:br>
              <a:rPr lang="en-US" sz="1600" dirty="0">
                <a:solidFill>
                  <a:schemeClr val="bg1"/>
                </a:solidFill>
                <a:latin typeface="Nunito Sans" pitchFamily="2" charset="77"/>
              </a:rPr>
            </a:br>
            <a:r>
              <a:rPr lang="en-US" sz="1600" dirty="0">
                <a:solidFill>
                  <a:schemeClr val="bg1"/>
                </a:solidFill>
                <a:latin typeface="Nunito Sans" pitchFamily="2" charset="77"/>
              </a:rPr>
              <a:t>Source: Georgia Forestry Assoc.</a:t>
            </a:r>
            <a:endParaRPr lang="en-US" sz="1600" b="1" dirty="0">
              <a:solidFill>
                <a:schemeClr val="bg1"/>
              </a:solidFill>
              <a:latin typeface="Nunito Sans" pitchFamily="2" charset="77"/>
            </a:endParaRPr>
          </a:p>
        </p:txBody>
      </p:sp>
      <p:sp>
        <p:nvSpPr>
          <p:cNvPr id="12" name="Right Triangle 11">
            <a:extLst>
              <a:ext uri="{FF2B5EF4-FFF2-40B4-BE49-F238E27FC236}">
                <a16:creationId xmlns:a16="http://schemas.microsoft.com/office/drawing/2014/main" id="{E2A2BF8B-A7C9-FA45-BEED-0D9FD31DB29A}"/>
              </a:ext>
            </a:extLst>
          </p:cNvPr>
          <p:cNvSpPr/>
          <p:nvPr/>
        </p:nvSpPr>
        <p:spPr>
          <a:xfrm flipH="1">
            <a:off x="-6984809" y="4912963"/>
            <a:ext cx="22496296" cy="3528457"/>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101F85E4-7B7C-3E45-9D08-F7328F7FBEA4}"/>
              </a:ext>
            </a:extLst>
          </p:cNvPr>
          <p:cNvGrpSpPr/>
          <p:nvPr/>
        </p:nvGrpSpPr>
        <p:grpSpPr>
          <a:xfrm>
            <a:off x="8045381" y="6066440"/>
            <a:ext cx="3620271" cy="588949"/>
            <a:chOff x="502496" y="5914618"/>
            <a:chExt cx="4119388" cy="617784"/>
          </a:xfrm>
        </p:grpSpPr>
        <p:pic>
          <p:nvPicPr>
            <p:cNvPr id="26" name="Picture 25">
              <a:extLst>
                <a:ext uri="{FF2B5EF4-FFF2-40B4-BE49-F238E27FC236}">
                  <a16:creationId xmlns:a16="http://schemas.microsoft.com/office/drawing/2014/main" id="{CC7A6C82-C1AD-0340-B6AD-1D189DEF56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7502" y="5914618"/>
              <a:ext cx="1624382" cy="617784"/>
            </a:xfrm>
            <a:prstGeom prst="rect">
              <a:avLst/>
            </a:prstGeom>
          </p:spPr>
        </p:pic>
        <p:pic>
          <p:nvPicPr>
            <p:cNvPr id="27" name="Picture 26">
              <a:extLst>
                <a:ext uri="{FF2B5EF4-FFF2-40B4-BE49-F238E27FC236}">
                  <a16:creationId xmlns:a16="http://schemas.microsoft.com/office/drawing/2014/main" id="{DDA86E46-BBE5-B041-8195-8122D763E93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2496" y="6025177"/>
              <a:ext cx="2105198" cy="479232"/>
            </a:xfrm>
            <a:prstGeom prst="rect">
              <a:avLst/>
            </a:prstGeom>
          </p:spPr>
        </p:pic>
        <p:cxnSp>
          <p:nvCxnSpPr>
            <p:cNvPr id="28" name="Straight Connector 27">
              <a:extLst>
                <a:ext uri="{FF2B5EF4-FFF2-40B4-BE49-F238E27FC236}">
                  <a16:creationId xmlns:a16="http://schemas.microsoft.com/office/drawing/2014/main" id="{425EFB95-F8D1-7849-923A-4A890D9B8748}"/>
                </a:ext>
              </a:extLst>
            </p:cNvPr>
            <p:cNvCxnSpPr>
              <a:cxnSpLocks/>
            </p:cNvCxnSpPr>
            <p:nvPr/>
          </p:nvCxnSpPr>
          <p:spPr>
            <a:xfrm>
              <a:off x="2825014" y="6025177"/>
              <a:ext cx="0" cy="424596"/>
            </a:xfrm>
            <a:prstGeom prst="line">
              <a:avLst/>
            </a:prstGeom>
          </p:spPr>
          <p:style>
            <a:lnRef idx="3">
              <a:schemeClr val="accent3"/>
            </a:lnRef>
            <a:fillRef idx="0">
              <a:schemeClr val="accent3"/>
            </a:fillRef>
            <a:effectRef idx="2">
              <a:schemeClr val="accent3"/>
            </a:effectRef>
            <a:fontRef idx="minor">
              <a:schemeClr val="tx1"/>
            </a:fontRef>
          </p:style>
        </p:cxnSp>
      </p:grpSp>
      <p:sp>
        <p:nvSpPr>
          <p:cNvPr id="39" name="Rectangle 38">
            <a:extLst>
              <a:ext uri="{FF2B5EF4-FFF2-40B4-BE49-F238E27FC236}">
                <a16:creationId xmlns:a16="http://schemas.microsoft.com/office/drawing/2014/main" id="{069DD533-950A-B149-8B7F-2F7372536A6E}"/>
              </a:ext>
            </a:extLst>
          </p:cNvPr>
          <p:cNvSpPr/>
          <p:nvPr/>
        </p:nvSpPr>
        <p:spPr>
          <a:xfrm>
            <a:off x="3161654" y="8508569"/>
            <a:ext cx="6137329" cy="525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ADB0B14-C0FD-E843-BC50-4D2C40B4737E}"/>
              </a:ext>
            </a:extLst>
          </p:cNvPr>
          <p:cNvSpPr txBox="1"/>
          <p:nvPr/>
        </p:nvSpPr>
        <p:spPr>
          <a:xfrm>
            <a:off x="599925" y="200027"/>
            <a:ext cx="3102832" cy="307777"/>
          </a:xfrm>
          <a:prstGeom prst="rect">
            <a:avLst/>
          </a:prstGeom>
          <a:noFill/>
          <a:ln>
            <a:solidFill>
              <a:schemeClr val="bg1"/>
            </a:solidFill>
          </a:ln>
        </p:spPr>
        <p:txBody>
          <a:bodyPr wrap="square" rtlCol="0">
            <a:spAutoFit/>
          </a:bodyPr>
          <a:lstStyle/>
          <a:p>
            <a:r>
              <a:rPr lang="en-US" sz="1400" dirty="0">
                <a:solidFill>
                  <a:schemeClr val="bg1"/>
                </a:solidFill>
              </a:rPr>
              <a:t>Sustainable Biomass Products and Fuels</a:t>
            </a:r>
          </a:p>
        </p:txBody>
      </p:sp>
      <p:sp>
        <p:nvSpPr>
          <p:cNvPr id="18" name="TextBox 17">
            <a:extLst>
              <a:ext uri="{FF2B5EF4-FFF2-40B4-BE49-F238E27FC236}">
                <a16:creationId xmlns:a16="http://schemas.microsoft.com/office/drawing/2014/main" id="{12C8D1D9-495C-3340-BC59-2906BA49A7D7}"/>
              </a:ext>
            </a:extLst>
          </p:cNvPr>
          <p:cNvSpPr txBox="1"/>
          <p:nvPr/>
        </p:nvSpPr>
        <p:spPr>
          <a:xfrm>
            <a:off x="501070" y="507804"/>
            <a:ext cx="5979949" cy="830997"/>
          </a:xfrm>
          <a:prstGeom prst="rect">
            <a:avLst/>
          </a:prstGeom>
          <a:noFill/>
        </p:spPr>
        <p:txBody>
          <a:bodyPr wrap="square" rtlCol="0">
            <a:spAutoFit/>
          </a:bodyPr>
          <a:lstStyle/>
          <a:p>
            <a:r>
              <a:rPr lang="en-US" sz="4800" dirty="0">
                <a:solidFill>
                  <a:schemeClr val="bg1"/>
                </a:solidFill>
                <a:latin typeface="Grotesque MT Std Extra Condense" panose="020B0508020202020204" pitchFamily="34" charset="0"/>
                <a:cs typeface="Arial Narrow" panose="020B0604020202020204" pitchFamily="34" charset="0"/>
              </a:rPr>
              <a:t>GEORGIA FORESTRY INDUSTRY</a:t>
            </a:r>
          </a:p>
        </p:txBody>
      </p:sp>
    </p:spTree>
    <p:extLst>
      <p:ext uri="{BB962C8B-B14F-4D97-AF65-F5344CB8AC3E}">
        <p14:creationId xmlns:p14="http://schemas.microsoft.com/office/powerpoint/2010/main" val="1665443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C6FEFA-06CE-6D44-AEB8-54AF55CF724F}"/>
              </a:ext>
            </a:extLst>
          </p:cNvPr>
          <p:cNvPicPr>
            <a:picLocks noChangeAspect="1"/>
          </p:cNvPicPr>
          <p:nvPr/>
        </p:nvPicPr>
        <p:blipFill>
          <a:blip r:embed="rId3"/>
          <a:stretch>
            <a:fillRect/>
          </a:stretch>
        </p:blipFill>
        <p:spPr>
          <a:xfrm>
            <a:off x="0" y="0"/>
            <a:ext cx="12192000" cy="6858000"/>
          </a:xfrm>
          <a:prstGeom prst="rect">
            <a:avLst/>
          </a:prstGeom>
        </p:spPr>
      </p:pic>
      <p:sp>
        <p:nvSpPr>
          <p:cNvPr id="11" name="Right Triangle 10">
            <a:extLst>
              <a:ext uri="{FF2B5EF4-FFF2-40B4-BE49-F238E27FC236}">
                <a16:creationId xmlns:a16="http://schemas.microsoft.com/office/drawing/2014/main" id="{1CB04C98-2903-E642-94E1-A60AF33F2C8D}"/>
              </a:ext>
            </a:extLst>
          </p:cNvPr>
          <p:cNvSpPr/>
          <p:nvPr/>
        </p:nvSpPr>
        <p:spPr>
          <a:xfrm rot="10800000" flipH="1">
            <a:off x="-98854" y="-296563"/>
            <a:ext cx="18868768" cy="9069859"/>
          </a:xfrm>
          <a:prstGeom prst="rtTriangle">
            <a:avLst/>
          </a:prstGeom>
          <a:gradFill>
            <a:gsLst>
              <a:gs pos="0">
                <a:schemeClr val="bg1"/>
              </a:gs>
              <a:gs pos="32000">
                <a:schemeClr val="bg1">
                  <a:alpha val="0"/>
                </a:schemeClr>
              </a:gs>
              <a:gs pos="100000">
                <a:schemeClr val="tx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8A7F855-55E2-8940-A4CA-BC84295FAB17}"/>
              </a:ext>
            </a:extLst>
          </p:cNvPr>
          <p:cNvSpPr txBox="1"/>
          <p:nvPr/>
        </p:nvSpPr>
        <p:spPr>
          <a:xfrm>
            <a:off x="501071" y="1392499"/>
            <a:ext cx="5862660" cy="923330"/>
          </a:xfrm>
          <a:prstGeom prst="rect">
            <a:avLst/>
          </a:prstGeom>
          <a:noFill/>
        </p:spPr>
        <p:txBody>
          <a:bodyPr wrap="square" rtlCol="0">
            <a:spAutoFit/>
          </a:bodyPr>
          <a:lstStyle/>
          <a:p>
            <a:r>
              <a:rPr lang="en-US" dirty="0">
                <a:solidFill>
                  <a:schemeClr val="bg1"/>
                </a:solidFill>
                <a:latin typeface="Nunito Sans" pitchFamily="2" charset="77"/>
              </a:rPr>
              <a:t>In February 2020 Macy's headquarters announced their </a:t>
            </a:r>
          </a:p>
          <a:p>
            <a:r>
              <a:rPr lang="en-US" dirty="0">
                <a:solidFill>
                  <a:schemeClr val="bg1"/>
                </a:solidFill>
                <a:latin typeface="Nunito Sans" pitchFamily="2" charset="77"/>
              </a:rPr>
              <a:t>move into Georgia’s first mass timber office building – </a:t>
            </a:r>
          </a:p>
          <a:p>
            <a:r>
              <a:rPr lang="en-US" dirty="0">
                <a:solidFill>
                  <a:schemeClr val="bg1"/>
                </a:solidFill>
                <a:latin typeface="Nunito Sans" pitchFamily="2" charset="77"/>
              </a:rPr>
              <a:t>T3 West Midtown at Atlantic Station.</a:t>
            </a:r>
          </a:p>
        </p:txBody>
      </p:sp>
      <p:pic>
        <p:nvPicPr>
          <p:cNvPr id="8" name="Picture 7">
            <a:extLst>
              <a:ext uri="{FF2B5EF4-FFF2-40B4-BE49-F238E27FC236}">
                <a16:creationId xmlns:a16="http://schemas.microsoft.com/office/drawing/2014/main" id="{D6551007-9878-094C-9D23-65BB105E45E7}"/>
              </a:ext>
            </a:extLst>
          </p:cNvPr>
          <p:cNvPicPr>
            <a:picLocks noChangeAspect="1"/>
          </p:cNvPicPr>
          <p:nvPr/>
        </p:nvPicPr>
        <p:blipFill>
          <a:blip r:embed="rId4"/>
          <a:stretch>
            <a:fillRect/>
          </a:stretch>
        </p:blipFill>
        <p:spPr>
          <a:xfrm>
            <a:off x="9292741" y="4497057"/>
            <a:ext cx="2574013" cy="2042867"/>
          </a:xfrm>
          <a:prstGeom prst="rect">
            <a:avLst/>
          </a:prstGeom>
          <a:ln w="9525">
            <a:solidFill>
              <a:schemeClr val="bg1"/>
            </a:solidFill>
          </a:ln>
          <a:effectLst>
            <a:softEdge rad="0"/>
          </a:effectLst>
        </p:spPr>
      </p:pic>
      <p:sp>
        <p:nvSpPr>
          <p:cNvPr id="5" name="TextBox 4">
            <a:extLst>
              <a:ext uri="{FF2B5EF4-FFF2-40B4-BE49-F238E27FC236}">
                <a16:creationId xmlns:a16="http://schemas.microsoft.com/office/drawing/2014/main" id="{16410CA8-730E-9B40-B91F-B4CF546E0327}"/>
              </a:ext>
            </a:extLst>
          </p:cNvPr>
          <p:cNvSpPr txBox="1"/>
          <p:nvPr/>
        </p:nvSpPr>
        <p:spPr>
          <a:xfrm>
            <a:off x="501070" y="507804"/>
            <a:ext cx="5979949" cy="830997"/>
          </a:xfrm>
          <a:prstGeom prst="rect">
            <a:avLst/>
          </a:prstGeom>
          <a:noFill/>
        </p:spPr>
        <p:txBody>
          <a:bodyPr wrap="square" rtlCol="0">
            <a:spAutoFit/>
          </a:bodyPr>
          <a:lstStyle/>
          <a:p>
            <a:r>
              <a:rPr lang="en-US" sz="4800" dirty="0">
                <a:solidFill>
                  <a:schemeClr val="bg1"/>
                </a:solidFill>
                <a:latin typeface="Grotesque MT Std Extra Condense" panose="020B0508020202020204" pitchFamily="34" charset="0"/>
                <a:cs typeface="Arial Narrow" panose="020B0604020202020204" pitchFamily="34" charset="0"/>
              </a:rPr>
              <a:t>NET POSITIVE MASS TIMBER</a:t>
            </a:r>
          </a:p>
        </p:txBody>
      </p:sp>
      <p:pic>
        <p:nvPicPr>
          <p:cNvPr id="18" name="Picture 17">
            <a:extLst>
              <a:ext uri="{FF2B5EF4-FFF2-40B4-BE49-F238E27FC236}">
                <a16:creationId xmlns:a16="http://schemas.microsoft.com/office/drawing/2014/main" id="{A21E2A75-C904-2949-B2A3-E0052BA3B2E5}"/>
              </a:ext>
            </a:extLst>
          </p:cNvPr>
          <p:cNvPicPr>
            <a:picLocks noChangeAspect="1"/>
          </p:cNvPicPr>
          <p:nvPr/>
        </p:nvPicPr>
        <p:blipFill>
          <a:blip r:embed="rId5"/>
          <a:stretch>
            <a:fillRect/>
          </a:stretch>
        </p:blipFill>
        <p:spPr>
          <a:xfrm>
            <a:off x="9194865" y="200027"/>
            <a:ext cx="2397211" cy="891819"/>
          </a:xfrm>
          <a:prstGeom prst="rect">
            <a:avLst/>
          </a:prstGeom>
        </p:spPr>
      </p:pic>
      <p:sp>
        <p:nvSpPr>
          <p:cNvPr id="19" name="Rectangle 18">
            <a:extLst>
              <a:ext uri="{FF2B5EF4-FFF2-40B4-BE49-F238E27FC236}">
                <a16:creationId xmlns:a16="http://schemas.microsoft.com/office/drawing/2014/main" id="{7793C6C8-084E-8349-846A-2CABCD1682BF}"/>
              </a:ext>
            </a:extLst>
          </p:cNvPr>
          <p:cNvSpPr/>
          <p:nvPr/>
        </p:nvSpPr>
        <p:spPr>
          <a:xfrm>
            <a:off x="501070" y="5051013"/>
            <a:ext cx="6096000" cy="1200329"/>
          </a:xfrm>
          <a:prstGeom prst="rect">
            <a:avLst/>
          </a:prstGeom>
        </p:spPr>
        <p:txBody>
          <a:bodyPr>
            <a:spAutoFit/>
          </a:bodyPr>
          <a:lstStyle/>
          <a:p>
            <a:r>
              <a:rPr lang="en-US" b="0" i="0" dirty="0">
                <a:solidFill>
                  <a:schemeClr val="bg1"/>
                </a:solidFill>
                <a:effectLst/>
                <a:latin typeface="Nunito Sans" pitchFamily="2" charset="77"/>
              </a:rPr>
              <a:t>While steel and concrete construction release large amounts of carbon into the atmosphere, wood captures </a:t>
            </a:r>
          </a:p>
          <a:p>
            <a:r>
              <a:rPr lang="en-US" b="0" i="0" dirty="0">
                <a:solidFill>
                  <a:schemeClr val="bg1"/>
                </a:solidFill>
                <a:effectLst/>
                <a:latin typeface="Nunito Sans" pitchFamily="2" charset="77"/>
              </a:rPr>
              <a:t>and stores carbon for hundreds of years, after </a:t>
            </a:r>
          </a:p>
          <a:p>
            <a:r>
              <a:rPr lang="en-US" b="0" i="0" dirty="0">
                <a:solidFill>
                  <a:schemeClr val="bg1"/>
                </a:solidFill>
                <a:effectLst/>
                <a:latin typeface="Nunito Sans" pitchFamily="2" charset="77"/>
              </a:rPr>
              <a:t>which it can be recycled or used as fuel.</a:t>
            </a:r>
            <a:endParaRPr lang="en-US" dirty="0">
              <a:solidFill>
                <a:schemeClr val="bg1"/>
              </a:solidFill>
            </a:endParaRPr>
          </a:p>
        </p:txBody>
      </p:sp>
      <p:sp>
        <p:nvSpPr>
          <p:cNvPr id="20" name="TextBox 19">
            <a:extLst>
              <a:ext uri="{FF2B5EF4-FFF2-40B4-BE49-F238E27FC236}">
                <a16:creationId xmlns:a16="http://schemas.microsoft.com/office/drawing/2014/main" id="{897D7295-FDC5-4842-8499-A8EC2AED8BBC}"/>
              </a:ext>
            </a:extLst>
          </p:cNvPr>
          <p:cNvSpPr txBox="1"/>
          <p:nvPr/>
        </p:nvSpPr>
        <p:spPr>
          <a:xfrm>
            <a:off x="599925" y="200027"/>
            <a:ext cx="1442631" cy="307777"/>
          </a:xfrm>
          <a:prstGeom prst="rect">
            <a:avLst/>
          </a:prstGeom>
          <a:noFill/>
          <a:ln>
            <a:solidFill>
              <a:schemeClr val="bg1"/>
            </a:solidFill>
          </a:ln>
        </p:spPr>
        <p:txBody>
          <a:bodyPr wrap="square" rtlCol="0">
            <a:spAutoFit/>
          </a:bodyPr>
          <a:lstStyle/>
          <a:p>
            <a:r>
              <a:rPr lang="en-US" sz="1400" dirty="0">
                <a:solidFill>
                  <a:schemeClr val="bg1"/>
                </a:solidFill>
              </a:rPr>
              <a:t>Emerging Market</a:t>
            </a:r>
          </a:p>
        </p:txBody>
      </p:sp>
    </p:spTree>
    <p:extLst>
      <p:ext uri="{BB962C8B-B14F-4D97-AF65-F5344CB8AC3E}">
        <p14:creationId xmlns:p14="http://schemas.microsoft.com/office/powerpoint/2010/main" val="3425785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B22A79-9470-5947-A9B9-89DC27084930}"/>
              </a:ext>
            </a:extLst>
          </p:cNvPr>
          <p:cNvPicPr>
            <a:picLocks noChangeAspect="1"/>
          </p:cNvPicPr>
          <p:nvPr/>
        </p:nvPicPr>
        <p:blipFill>
          <a:blip r:embed="rId3"/>
          <a:stretch>
            <a:fillRect/>
          </a:stretch>
        </p:blipFill>
        <p:spPr>
          <a:xfrm>
            <a:off x="-1" y="-400872"/>
            <a:ext cx="12192001" cy="7659743"/>
          </a:xfrm>
          <a:prstGeom prst="rect">
            <a:avLst/>
          </a:prstGeom>
        </p:spPr>
      </p:pic>
      <p:sp>
        <p:nvSpPr>
          <p:cNvPr id="5" name="Right Triangle 4">
            <a:extLst>
              <a:ext uri="{FF2B5EF4-FFF2-40B4-BE49-F238E27FC236}">
                <a16:creationId xmlns:a16="http://schemas.microsoft.com/office/drawing/2014/main" id="{7293BD97-56BB-C24C-9AD7-F07B3C5CAD38}"/>
              </a:ext>
            </a:extLst>
          </p:cNvPr>
          <p:cNvSpPr/>
          <p:nvPr/>
        </p:nvSpPr>
        <p:spPr>
          <a:xfrm rot="10800000" flipH="1">
            <a:off x="-98854" y="-296563"/>
            <a:ext cx="18868768" cy="9069859"/>
          </a:xfrm>
          <a:prstGeom prst="rtTriangle">
            <a:avLst/>
          </a:prstGeom>
          <a:gradFill>
            <a:gsLst>
              <a:gs pos="0">
                <a:schemeClr val="bg1"/>
              </a:gs>
              <a:gs pos="32000">
                <a:schemeClr val="bg1">
                  <a:alpha val="0"/>
                </a:schemeClr>
              </a:gs>
              <a:gs pos="100000">
                <a:schemeClr val="tx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FFF27E99-2B7D-D04D-9AE7-4086CF37C6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7329" y="1723301"/>
            <a:ext cx="10632747" cy="2894205"/>
          </a:xfrm>
          <a:prstGeom prst="rect">
            <a:avLst/>
          </a:prstGeom>
        </p:spPr>
      </p:pic>
      <p:sp>
        <p:nvSpPr>
          <p:cNvPr id="10" name="TextBox 9">
            <a:extLst>
              <a:ext uri="{FF2B5EF4-FFF2-40B4-BE49-F238E27FC236}">
                <a16:creationId xmlns:a16="http://schemas.microsoft.com/office/drawing/2014/main" id="{03F23D91-98BA-874E-BD4B-D7CEE911F074}"/>
              </a:ext>
            </a:extLst>
          </p:cNvPr>
          <p:cNvSpPr txBox="1"/>
          <p:nvPr/>
        </p:nvSpPr>
        <p:spPr>
          <a:xfrm>
            <a:off x="571499" y="6064206"/>
            <a:ext cx="4572001" cy="369332"/>
          </a:xfrm>
          <a:prstGeom prst="rect">
            <a:avLst/>
          </a:prstGeom>
          <a:solidFill>
            <a:schemeClr val="tx1">
              <a:alpha val="44000"/>
            </a:schemeClr>
          </a:solidFill>
          <a:ln>
            <a:noFill/>
          </a:ln>
        </p:spPr>
        <p:txBody>
          <a:bodyPr wrap="square" rtlCol="0">
            <a:spAutoFit/>
          </a:bodyPr>
          <a:lstStyle/>
          <a:p>
            <a:r>
              <a:rPr lang="en-US" b="1" dirty="0">
                <a:solidFill>
                  <a:schemeClr val="bg1"/>
                </a:solidFill>
              </a:rPr>
              <a:t>Question:</a:t>
            </a:r>
            <a:r>
              <a:rPr lang="en-US" dirty="0">
                <a:solidFill>
                  <a:schemeClr val="bg1"/>
                </a:solidFill>
              </a:rPr>
              <a:t> How do we use the removed lignin? </a:t>
            </a:r>
          </a:p>
        </p:txBody>
      </p:sp>
      <p:sp>
        <p:nvSpPr>
          <p:cNvPr id="11" name="TextBox 10">
            <a:extLst>
              <a:ext uri="{FF2B5EF4-FFF2-40B4-BE49-F238E27FC236}">
                <a16:creationId xmlns:a16="http://schemas.microsoft.com/office/drawing/2014/main" id="{FB03F033-7381-854C-A5B1-C55113D8D54B}"/>
              </a:ext>
            </a:extLst>
          </p:cNvPr>
          <p:cNvSpPr txBox="1"/>
          <p:nvPr/>
        </p:nvSpPr>
        <p:spPr>
          <a:xfrm>
            <a:off x="501070" y="507804"/>
            <a:ext cx="5979949" cy="830997"/>
          </a:xfrm>
          <a:prstGeom prst="rect">
            <a:avLst/>
          </a:prstGeom>
          <a:noFill/>
        </p:spPr>
        <p:txBody>
          <a:bodyPr wrap="square" rtlCol="0">
            <a:spAutoFit/>
          </a:bodyPr>
          <a:lstStyle/>
          <a:p>
            <a:r>
              <a:rPr lang="en-US" sz="4800" dirty="0">
                <a:solidFill>
                  <a:schemeClr val="bg1"/>
                </a:solidFill>
                <a:latin typeface="Grotesque MT Std Extra Condense" panose="020B0508020202020204" pitchFamily="34" charset="0"/>
                <a:cs typeface="Arial Narrow" panose="020B0604020202020204" pitchFamily="34" charset="0"/>
              </a:rPr>
              <a:t>ADVANCED WOOD PRODUCTION</a:t>
            </a:r>
          </a:p>
        </p:txBody>
      </p:sp>
      <p:sp>
        <p:nvSpPr>
          <p:cNvPr id="12" name="TextBox 11">
            <a:extLst>
              <a:ext uri="{FF2B5EF4-FFF2-40B4-BE49-F238E27FC236}">
                <a16:creationId xmlns:a16="http://schemas.microsoft.com/office/drawing/2014/main" id="{01C84E42-B014-F046-8A38-507ADDC36247}"/>
              </a:ext>
            </a:extLst>
          </p:cNvPr>
          <p:cNvSpPr txBox="1"/>
          <p:nvPr/>
        </p:nvSpPr>
        <p:spPr>
          <a:xfrm>
            <a:off x="599924" y="200027"/>
            <a:ext cx="1703009" cy="307777"/>
          </a:xfrm>
          <a:prstGeom prst="rect">
            <a:avLst/>
          </a:prstGeom>
          <a:noFill/>
          <a:ln>
            <a:solidFill>
              <a:schemeClr val="bg1"/>
            </a:solidFill>
          </a:ln>
        </p:spPr>
        <p:txBody>
          <a:bodyPr wrap="square" rtlCol="0">
            <a:spAutoFit/>
          </a:bodyPr>
          <a:lstStyle/>
          <a:p>
            <a:r>
              <a:rPr lang="en-US" sz="1400" dirty="0">
                <a:solidFill>
                  <a:schemeClr val="bg1"/>
                </a:solidFill>
              </a:rPr>
              <a:t>Innovative Materials</a:t>
            </a:r>
          </a:p>
        </p:txBody>
      </p:sp>
      <p:sp>
        <p:nvSpPr>
          <p:cNvPr id="13" name="TextBox 12">
            <a:extLst>
              <a:ext uri="{FF2B5EF4-FFF2-40B4-BE49-F238E27FC236}">
                <a16:creationId xmlns:a16="http://schemas.microsoft.com/office/drawing/2014/main" id="{0290CA8F-1ADC-5146-8698-5D363777CD12}"/>
              </a:ext>
            </a:extLst>
          </p:cNvPr>
          <p:cNvSpPr txBox="1"/>
          <p:nvPr/>
        </p:nvSpPr>
        <p:spPr>
          <a:xfrm>
            <a:off x="501069" y="4973322"/>
            <a:ext cx="7396021" cy="646331"/>
          </a:xfrm>
          <a:prstGeom prst="rect">
            <a:avLst/>
          </a:prstGeom>
          <a:noFill/>
        </p:spPr>
        <p:txBody>
          <a:bodyPr wrap="square" rtlCol="0">
            <a:spAutoFit/>
          </a:bodyPr>
          <a:lstStyle/>
          <a:p>
            <a:r>
              <a:rPr lang="en-US" dirty="0">
                <a:solidFill>
                  <a:schemeClr val="bg1"/>
                </a:solidFill>
              </a:rPr>
              <a:t>Superwood – Light weight, low cost, stronger than titanium, termite-proof </a:t>
            </a:r>
            <a:br>
              <a:rPr lang="en-US" dirty="0">
                <a:solidFill>
                  <a:schemeClr val="bg1"/>
                </a:solidFill>
              </a:rPr>
            </a:br>
            <a:r>
              <a:rPr lang="en-US" dirty="0">
                <a:solidFill>
                  <a:schemeClr val="bg1"/>
                </a:solidFill>
              </a:rPr>
              <a:t>Nanowood - Better insulator than Styrofoam. Purifies salt-water.</a:t>
            </a:r>
          </a:p>
        </p:txBody>
      </p:sp>
      <p:pic>
        <p:nvPicPr>
          <p:cNvPr id="17" name="Picture 16">
            <a:extLst>
              <a:ext uri="{FF2B5EF4-FFF2-40B4-BE49-F238E27FC236}">
                <a16:creationId xmlns:a16="http://schemas.microsoft.com/office/drawing/2014/main" id="{0FD40CD7-F6FC-1141-9DC9-7F2FEFC7513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99656" y="4905638"/>
            <a:ext cx="4492343" cy="2336523"/>
          </a:xfrm>
          <a:prstGeom prst="rect">
            <a:avLst/>
          </a:prstGeom>
        </p:spPr>
      </p:pic>
      <p:sp>
        <p:nvSpPr>
          <p:cNvPr id="16" name="TextBox 15">
            <a:extLst>
              <a:ext uri="{FF2B5EF4-FFF2-40B4-BE49-F238E27FC236}">
                <a16:creationId xmlns:a16="http://schemas.microsoft.com/office/drawing/2014/main" id="{762FF2E9-744A-3841-99A8-51346E10EF8B}"/>
              </a:ext>
            </a:extLst>
          </p:cNvPr>
          <p:cNvSpPr txBox="1"/>
          <p:nvPr/>
        </p:nvSpPr>
        <p:spPr>
          <a:xfrm>
            <a:off x="8224042" y="6618847"/>
            <a:ext cx="3799082" cy="307777"/>
          </a:xfrm>
          <a:prstGeom prst="rect">
            <a:avLst/>
          </a:prstGeom>
          <a:solidFill>
            <a:schemeClr val="tx1">
              <a:alpha val="48000"/>
            </a:schemeClr>
          </a:solidFill>
          <a:ln>
            <a:noFill/>
          </a:ln>
        </p:spPr>
        <p:txBody>
          <a:bodyPr wrap="square" rtlCol="0">
            <a:spAutoFit/>
          </a:bodyPr>
          <a:lstStyle/>
          <a:p>
            <a:r>
              <a:rPr lang="en-US" sz="1400" dirty="0">
                <a:solidFill>
                  <a:schemeClr val="bg1"/>
                </a:solidFill>
              </a:rPr>
              <a:t> InventWood team at the University of Maryland</a:t>
            </a:r>
          </a:p>
        </p:txBody>
      </p:sp>
      <p:sp>
        <p:nvSpPr>
          <p:cNvPr id="21" name="TextBox 20">
            <a:extLst>
              <a:ext uri="{FF2B5EF4-FFF2-40B4-BE49-F238E27FC236}">
                <a16:creationId xmlns:a16="http://schemas.microsoft.com/office/drawing/2014/main" id="{9D596F57-5271-E947-9163-4D041BAD0E82}"/>
              </a:ext>
            </a:extLst>
          </p:cNvPr>
          <p:cNvSpPr txBox="1"/>
          <p:nvPr/>
        </p:nvSpPr>
        <p:spPr>
          <a:xfrm>
            <a:off x="5782962" y="704947"/>
            <a:ext cx="5486400" cy="369332"/>
          </a:xfrm>
          <a:prstGeom prst="rect">
            <a:avLst/>
          </a:prstGeom>
          <a:noFill/>
        </p:spPr>
        <p:txBody>
          <a:bodyPr wrap="square" rtlCol="0">
            <a:spAutoFit/>
          </a:bodyPr>
          <a:lstStyle/>
          <a:p>
            <a:r>
              <a:rPr lang="en-US" dirty="0">
                <a:solidFill>
                  <a:schemeClr val="bg1"/>
                </a:solidFill>
              </a:rPr>
              <a:t>Making cars, trains and planes – FROM SUPERWOOD!</a:t>
            </a:r>
          </a:p>
        </p:txBody>
      </p:sp>
    </p:spTree>
    <p:extLst>
      <p:ext uri="{BB962C8B-B14F-4D97-AF65-F5344CB8AC3E}">
        <p14:creationId xmlns:p14="http://schemas.microsoft.com/office/powerpoint/2010/main" val="265783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1753F6-727C-1548-B37E-B538B91CE7FC}"/>
              </a:ext>
            </a:extLst>
          </p:cNvPr>
          <p:cNvPicPr>
            <a:picLocks noChangeAspect="1"/>
          </p:cNvPicPr>
          <p:nvPr/>
        </p:nvPicPr>
        <p:blipFill>
          <a:blip r:embed="rId3"/>
          <a:stretch>
            <a:fillRect/>
          </a:stretch>
        </p:blipFill>
        <p:spPr>
          <a:xfrm>
            <a:off x="0" y="-356742"/>
            <a:ext cx="12192000" cy="8128000"/>
          </a:xfrm>
          <a:prstGeom prst="rect">
            <a:avLst/>
          </a:prstGeom>
        </p:spPr>
      </p:pic>
      <p:sp>
        <p:nvSpPr>
          <p:cNvPr id="6" name="Right Triangle 5">
            <a:extLst>
              <a:ext uri="{FF2B5EF4-FFF2-40B4-BE49-F238E27FC236}">
                <a16:creationId xmlns:a16="http://schemas.microsoft.com/office/drawing/2014/main" id="{F2E95031-6EB7-7E40-8529-F4259731F62A}"/>
              </a:ext>
            </a:extLst>
          </p:cNvPr>
          <p:cNvSpPr/>
          <p:nvPr/>
        </p:nvSpPr>
        <p:spPr>
          <a:xfrm rot="10800000" flipH="1">
            <a:off x="0" y="-249062"/>
            <a:ext cx="18868768" cy="9069859"/>
          </a:xfrm>
          <a:prstGeom prst="rtTriangle">
            <a:avLst/>
          </a:prstGeom>
          <a:gradFill>
            <a:gsLst>
              <a:gs pos="0">
                <a:schemeClr val="bg1"/>
              </a:gs>
              <a:gs pos="32000">
                <a:schemeClr val="bg1">
                  <a:alpha val="0"/>
                </a:schemeClr>
              </a:gs>
              <a:gs pos="100000">
                <a:schemeClr val="tx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2BE691C-7A17-AF4F-A421-F38FAD0E4D5A}"/>
              </a:ext>
            </a:extLst>
          </p:cNvPr>
          <p:cNvSpPr txBox="1"/>
          <p:nvPr/>
        </p:nvSpPr>
        <p:spPr>
          <a:xfrm>
            <a:off x="501070" y="507804"/>
            <a:ext cx="8417299" cy="830997"/>
          </a:xfrm>
          <a:prstGeom prst="rect">
            <a:avLst/>
          </a:prstGeom>
          <a:noFill/>
        </p:spPr>
        <p:txBody>
          <a:bodyPr wrap="square" rtlCol="0">
            <a:spAutoFit/>
          </a:bodyPr>
          <a:lstStyle/>
          <a:p>
            <a:r>
              <a:rPr lang="en-US" sz="4800" dirty="0">
                <a:solidFill>
                  <a:schemeClr val="bg1"/>
                </a:solidFill>
                <a:latin typeface="Grotesque MT Std Extra Condense" panose="020B0508020202020204" pitchFamily="34" charset="0"/>
                <a:cs typeface="Arial Narrow" panose="020B0604020202020204" pitchFamily="34" charset="0"/>
              </a:rPr>
              <a:t>NEW PRODUCTS AND CLEAN ENERGY OUTPUT </a:t>
            </a:r>
          </a:p>
        </p:txBody>
      </p:sp>
      <p:sp>
        <p:nvSpPr>
          <p:cNvPr id="9" name="TextBox 8">
            <a:extLst>
              <a:ext uri="{FF2B5EF4-FFF2-40B4-BE49-F238E27FC236}">
                <a16:creationId xmlns:a16="http://schemas.microsoft.com/office/drawing/2014/main" id="{6197BE52-F04E-AC4D-98BA-5CF020427969}"/>
              </a:ext>
            </a:extLst>
          </p:cNvPr>
          <p:cNvSpPr txBox="1"/>
          <p:nvPr/>
        </p:nvSpPr>
        <p:spPr>
          <a:xfrm>
            <a:off x="599924" y="200027"/>
            <a:ext cx="2072024" cy="307777"/>
          </a:xfrm>
          <a:prstGeom prst="rect">
            <a:avLst/>
          </a:prstGeom>
          <a:noFill/>
          <a:ln>
            <a:solidFill>
              <a:schemeClr val="bg1"/>
            </a:solidFill>
          </a:ln>
        </p:spPr>
        <p:txBody>
          <a:bodyPr wrap="square" rtlCol="0">
            <a:spAutoFit/>
          </a:bodyPr>
          <a:lstStyle/>
          <a:p>
            <a:r>
              <a:rPr lang="en-US" sz="1400" dirty="0">
                <a:solidFill>
                  <a:schemeClr val="bg1"/>
                </a:solidFill>
              </a:rPr>
              <a:t>Sustainable Material Flow</a:t>
            </a:r>
          </a:p>
        </p:txBody>
      </p:sp>
      <p:sp>
        <p:nvSpPr>
          <p:cNvPr id="11" name="Rectangle 10">
            <a:extLst>
              <a:ext uri="{FF2B5EF4-FFF2-40B4-BE49-F238E27FC236}">
                <a16:creationId xmlns:a16="http://schemas.microsoft.com/office/drawing/2014/main" id="{4BFBD030-468A-084B-B432-F8D2ABCFE3AF}"/>
              </a:ext>
            </a:extLst>
          </p:cNvPr>
          <p:cNvSpPr/>
          <p:nvPr/>
        </p:nvSpPr>
        <p:spPr>
          <a:xfrm>
            <a:off x="599923" y="1338801"/>
            <a:ext cx="10505399" cy="5207774"/>
          </a:xfrm>
          <a:prstGeom prst="rect">
            <a:avLst/>
          </a:prstGeom>
          <a:gradFill>
            <a:gsLst>
              <a:gs pos="0">
                <a:schemeClr val="bg1"/>
              </a:gs>
              <a:gs pos="100000">
                <a:schemeClr val="bg1">
                  <a:alpha val="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DDF7EF13-E978-444B-859E-0A742AF7134A}"/>
              </a:ext>
            </a:extLst>
          </p:cNvPr>
          <p:cNvPicPr>
            <a:picLocks noChangeAspect="1"/>
          </p:cNvPicPr>
          <p:nvPr/>
        </p:nvPicPr>
        <p:blipFill>
          <a:blip r:embed="rId4"/>
          <a:stretch>
            <a:fillRect/>
          </a:stretch>
        </p:blipFill>
        <p:spPr>
          <a:xfrm>
            <a:off x="755374" y="1502117"/>
            <a:ext cx="10193052" cy="4442926"/>
          </a:xfrm>
          <a:prstGeom prst="rect">
            <a:avLst/>
          </a:prstGeom>
        </p:spPr>
      </p:pic>
      <p:sp>
        <p:nvSpPr>
          <p:cNvPr id="17" name="TextBox 16">
            <a:extLst>
              <a:ext uri="{FF2B5EF4-FFF2-40B4-BE49-F238E27FC236}">
                <a16:creationId xmlns:a16="http://schemas.microsoft.com/office/drawing/2014/main" id="{090D12BA-A524-B747-AFB0-56DE2EF79287}"/>
              </a:ext>
            </a:extLst>
          </p:cNvPr>
          <p:cNvSpPr txBox="1"/>
          <p:nvPr/>
        </p:nvSpPr>
        <p:spPr>
          <a:xfrm>
            <a:off x="755375" y="6497588"/>
            <a:ext cx="6607450" cy="323165"/>
          </a:xfrm>
          <a:prstGeom prst="rect">
            <a:avLst/>
          </a:prstGeom>
          <a:solidFill>
            <a:schemeClr val="tx1">
              <a:lumMod val="85000"/>
              <a:lumOff val="15000"/>
              <a:alpha val="31000"/>
            </a:schemeClr>
          </a:solidFill>
        </p:spPr>
        <p:txBody>
          <a:bodyPr wrap="square" tIns="91440" rtlCol="0">
            <a:spAutoFit/>
          </a:bodyPr>
          <a:lstStyle/>
          <a:p>
            <a:r>
              <a:rPr lang="en-US" sz="1200" dirty="0">
                <a:solidFill>
                  <a:schemeClr val="bg1"/>
                </a:solidFill>
              </a:rPr>
              <a:t> Poplar trees are members of the willow family and typically live in wetlands or where water is plentiful.</a:t>
            </a:r>
          </a:p>
        </p:txBody>
      </p:sp>
    </p:spTree>
    <p:extLst>
      <p:ext uri="{BB962C8B-B14F-4D97-AF65-F5344CB8AC3E}">
        <p14:creationId xmlns:p14="http://schemas.microsoft.com/office/powerpoint/2010/main" val="1129674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8B8221-F3DC-2540-A290-6E4F4197666E}"/>
              </a:ext>
            </a:extLst>
          </p:cNvPr>
          <p:cNvPicPr>
            <a:picLocks noChangeAspect="1"/>
          </p:cNvPicPr>
          <p:nvPr/>
        </p:nvPicPr>
        <p:blipFill>
          <a:blip r:embed="rId3"/>
          <a:stretch>
            <a:fillRect/>
          </a:stretch>
        </p:blipFill>
        <p:spPr>
          <a:xfrm>
            <a:off x="-1919257" y="-605481"/>
            <a:ext cx="14111257" cy="7463482"/>
          </a:xfrm>
          <a:prstGeom prst="rect">
            <a:avLst/>
          </a:prstGeom>
        </p:spPr>
      </p:pic>
      <p:sp>
        <p:nvSpPr>
          <p:cNvPr id="6" name="Right Triangle 5">
            <a:extLst>
              <a:ext uri="{FF2B5EF4-FFF2-40B4-BE49-F238E27FC236}">
                <a16:creationId xmlns:a16="http://schemas.microsoft.com/office/drawing/2014/main" id="{AA1D7B17-4844-EE43-8A78-BAAC14A89D10}"/>
              </a:ext>
            </a:extLst>
          </p:cNvPr>
          <p:cNvSpPr/>
          <p:nvPr/>
        </p:nvSpPr>
        <p:spPr>
          <a:xfrm rot="10800000" flipH="1">
            <a:off x="-98854" y="-296563"/>
            <a:ext cx="18868768" cy="9069859"/>
          </a:xfrm>
          <a:prstGeom prst="rtTriangle">
            <a:avLst/>
          </a:prstGeom>
          <a:gradFill>
            <a:gsLst>
              <a:gs pos="0">
                <a:schemeClr val="bg1"/>
              </a:gs>
              <a:gs pos="32000">
                <a:schemeClr val="bg1">
                  <a:alpha val="0"/>
                </a:schemeClr>
              </a:gs>
              <a:gs pos="100000">
                <a:schemeClr val="tx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3AFD68-1CC9-B240-9547-6616394C4FA4}"/>
              </a:ext>
            </a:extLst>
          </p:cNvPr>
          <p:cNvSpPr>
            <a:spLocks noGrp="1"/>
          </p:cNvSpPr>
          <p:nvPr>
            <p:ph type="title"/>
          </p:nvPr>
        </p:nvSpPr>
        <p:spPr>
          <a:xfrm>
            <a:off x="838200" y="871754"/>
            <a:ext cx="10515600" cy="1325563"/>
          </a:xfrm>
        </p:spPr>
        <p:txBody>
          <a:bodyPr/>
          <a:lstStyle/>
          <a:p>
            <a:r>
              <a:rPr lang="en-US" dirty="0">
                <a:solidFill>
                  <a:schemeClr val="bg1"/>
                </a:solidFill>
              </a:rPr>
              <a:t>Fast-Growth at </a:t>
            </a:r>
            <a:br>
              <a:rPr lang="en-US" dirty="0">
                <a:solidFill>
                  <a:schemeClr val="bg1"/>
                </a:solidFill>
              </a:rPr>
            </a:br>
            <a:r>
              <a:rPr lang="en-US" dirty="0">
                <a:solidFill>
                  <a:schemeClr val="bg1"/>
                </a:solidFill>
              </a:rPr>
              <a:t>Treatment Facilities</a:t>
            </a:r>
          </a:p>
        </p:txBody>
      </p:sp>
      <p:sp>
        <p:nvSpPr>
          <p:cNvPr id="3" name="Content Placeholder 2">
            <a:extLst>
              <a:ext uri="{FF2B5EF4-FFF2-40B4-BE49-F238E27FC236}">
                <a16:creationId xmlns:a16="http://schemas.microsoft.com/office/drawing/2014/main" id="{3BF8718E-7F8B-6D4C-8D94-70C7DE5D8688}"/>
              </a:ext>
            </a:extLst>
          </p:cNvPr>
          <p:cNvSpPr>
            <a:spLocks noGrp="1"/>
          </p:cNvSpPr>
          <p:nvPr>
            <p:ph idx="1"/>
          </p:nvPr>
        </p:nvSpPr>
        <p:spPr>
          <a:xfrm>
            <a:off x="838201" y="2332254"/>
            <a:ext cx="5476874" cy="4351338"/>
          </a:xfrm>
        </p:spPr>
        <p:txBody>
          <a:bodyPr/>
          <a:lstStyle/>
          <a:p>
            <a:r>
              <a:rPr lang="en-US" sz="1800" dirty="0">
                <a:solidFill>
                  <a:schemeClr val="bg1"/>
                </a:solidFill>
                <a:latin typeface="Nunito Sans" pitchFamily="2" charset="77"/>
              </a:rPr>
              <a:t>Processed lignin and other locally abundant biomass can be used to amend the soil to a depth of one meter.</a:t>
            </a:r>
          </a:p>
          <a:p>
            <a:r>
              <a:rPr lang="en-US" sz="1800" dirty="0">
                <a:solidFill>
                  <a:schemeClr val="bg1"/>
                </a:solidFill>
                <a:latin typeface="Nunito Sans" pitchFamily="2" charset="77"/>
              </a:rPr>
              <a:t>Trees planted three to five saplings per square meter grow 10x faster in the rich soil as they compete for sunlight.</a:t>
            </a:r>
          </a:p>
          <a:p>
            <a:r>
              <a:rPr lang="en-US" sz="1800" dirty="0">
                <a:solidFill>
                  <a:schemeClr val="bg1"/>
                </a:solidFill>
                <a:latin typeface="Nunito Sans" pitchFamily="2" charset="77"/>
              </a:rPr>
              <a:t>Fast growing poplar and willow trees within flood plains can be harvested every 5 to 25 years.</a:t>
            </a:r>
          </a:p>
          <a:p>
            <a:r>
              <a:rPr lang="en-US" sz="1800" dirty="0">
                <a:solidFill>
                  <a:schemeClr val="bg1"/>
                </a:solidFill>
                <a:latin typeface="Nunito Sans" pitchFamily="2" charset="77"/>
              </a:rPr>
              <a:t>Plant oils and bacteria can be used to remove sulfur odors from extracted lignin (Ecosorb)</a:t>
            </a:r>
          </a:p>
          <a:p>
            <a:r>
              <a:rPr lang="en-US" sz="1800" dirty="0">
                <a:solidFill>
                  <a:schemeClr val="bg1"/>
                </a:solidFill>
                <a:latin typeface="Nunito Sans" pitchFamily="2" charset="77"/>
              </a:rPr>
              <a:t>Higher ground along waterways may be reserved for longer-term growth so more mature tree roots act as a “safety net” to prevent nutrient leaching.</a:t>
            </a:r>
          </a:p>
          <a:p>
            <a:endParaRPr lang="en-US" sz="1800" dirty="0">
              <a:solidFill>
                <a:schemeClr val="bg1"/>
              </a:solidFill>
              <a:latin typeface="Nunito Sans" pitchFamily="2" charset="77"/>
            </a:endParaRPr>
          </a:p>
          <a:p>
            <a:endParaRPr lang="en-US" sz="1800" dirty="0">
              <a:solidFill>
                <a:schemeClr val="bg1"/>
              </a:solidFill>
              <a:latin typeface="Nunito Sans" pitchFamily="2" charset="77"/>
            </a:endParaRPr>
          </a:p>
        </p:txBody>
      </p:sp>
      <p:sp>
        <p:nvSpPr>
          <p:cNvPr id="9" name="Rectangle 8">
            <a:extLst>
              <a:ext uri="{FF2B5EF4-FFF2-40B4-BE49-F238E27FC236}">
                <a16:creationId xmlns:a16="http://schemas.microsoft.com/office/drawing/2014/main" id="{031EC62F-4C8C-1340-B7A5-ABD03DC9102F}"/>
              </a:ext>
            </a:extLst>
          </p:cNvPr>
          <p:cNvSpPr/>
          <p:nvPr/>
        </p:nvSpPr>
        <p:spPr>
          <a:xfrm>
            <a:off x="6664820" y="467585"/>
            <a:ext cx="5110205" cy="3807854"/>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8C739A5-2B3F-994A-8C57-4F75F5B6AF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29854" y="569612"/>
            <a:ext cx="4830119" cy="2716942"/>
          </a:xfrm>
          <a:prstGeom prst="rect">
            <a:avLst/>
          </a:prstGeom>
        </p:spPr>
      </p:pic>
      <p:sp>
        <p:nvSpPr>
          <p:cNvPr id="8" name="Content Placeholder 2">
            <a:extLst>
              <a:ext uri="{FF2B5EF4-FFF2-40B4-BE49-F238E27FC236}">
                <a16:creationId xmlns:a16="http://schemas.microsoft.com/office/drawing/2014/main" id="{AA737BD7-7ACA-AE4B-96B8-1A6C25F2B4F7}"/>
              </a:ext>
            </a:extLst>
          </p:cNvPr>
          <p:cNvSpPr txBox="1">
            <a:spLocks/>
          </p:cNvSpPr>
          <p:nvPr/>
        </p:nvSpPr>
        <p:spPr>
          <a:xfrm>
            <a:off x="6716992" y="3447191"/>
            <a:ext cx="4942981" cy="7170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b="1" dirty="0">
                <a:solidFill>
                  <a:schemeClr val="bg1"/>
                </a:solidFill>
                <a:latin typeface="Nunito Sans" pitchFamily="2" charset="77"/>
              </a:rPr>
              <a:t>The Sweet Smell of Success - Recycling with Bacteria</a:t>
            </a:r>
            <a:br>
              <a:rPr lang="en-US" sz="1500" dirty="0">
                <a:solidFill>
                  <a:schemeClr val="bg1"/>
                </a:solidFill>
                <a:latin typeface="Nunito Sans" pitchFamily="2" charset="77"/>
              </a:rPr>
            </a:br>
            <a:r>
              <a:rPr lang="en-US" sz="1400" dirty="0">
                <a:solidFill>
                  <a:schemeClr val="bg1"/>
                </a:solidFill>
                <a:latin typeface="Nunito Sans" pitchFamily="2" charset="77"/>
              </a:rPr>
              <a:t>Graduate student Stephanie Mathews uses soil bacteria to transform black liquor into foam rubber, bottles and fuel.</a:t>
            </a:r>
          </a:p>
        </p:txBody>
      </p:sp>
      <p:sp>
        <p:nvSpPr>
          <p:cNvPr id="11" name="TextBox 10">
            <a:extLst>
              <a:ext uri="{FF2B5EF4-FFF2-40B4-BE49-F238E27FC236}">
                <a16:creationId xmlns:a16="http://schemas.microsoft.com/office/drawing/2014/main" id="{EB5018E3-0E2E-C54A-9A8C-B6D3574EB417}"/>
              </a:ext>
            </a:extLst>
          </p:cNvPr>
          <p:cNvSpPr txBox="1"/>
          <p:nvPr/>
        </p:nvSpPr>
        <p:spPr>
          <a:xfrm>
            <a:off x="599924" y="200027"/>
            <a:ext cx="3023809" cy="307777"/>
          </a:xfrm>
          <a:prstGeom prst="rect">
            <a:avLst/>
          </a:prstGeom>
          <a:noFill/>
          <a:ln>
            <a:solidFill>
              <a:schemeClr val="bg1"/>
            </a:solidFill>
          </a:ln>
        </p:spPr>
        <p:txBody>
          <a:bodyPr wrap="square" rtlCol="0">
            <a:spAutoFit/>
          </a:bodyPr>
          <a:lstStyle/>
          <a:p>
            <a:r>
              <a:rPr lang="en-US" sz="1400" dirty="0">
                <a:solidFill>
                  <a:schemeClr val="bg1"/>
                </a:solidFill>
              </a:rPr>
              <a:t>Transformative Forestry and Hydrology</a:t>
            </a:r>
          </a:p>
        </p:txBody>
      </p:sp>
    </p:spTree>
    <p:extLst>
      <p:ext uri="{BB962C8B-B14F-4D97-AF65-F5344CB8AC3E}">
        <p14:creationId xmlns:p14="http://schemas.microsoft.com/office/powerpoint/2010/main" val="575198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49E3C0-36E3-CD44-9235-C4C35B7C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7108"/>
            <a:ext cx="12192000" cy="9144001"/>
          </a:xfrm>
          <a:prstGeom prst="rect">
            <a:avLst/>
          </a:prstGeom>
        </p:spPr>
      </p:pic>
      <p:sp>
        <p:nvSpPr>
          <p:cNvPr id="6" name="Right Triangle 5">
            <a:extLst>
              <a:ext uri="{FF2B5EF4-FFF2-40B4-BE49-F238E27FC236}">
                <a16:creationId xmlns:a16="http://schemas.microsoft.com/office/drawing/2014/main" id="{5DE722F2-15CF-894B-B710-E719A21A9C20}"/>
              </a:ext>
            </a:extLst>
          </p:cNvPr>
          <p:cNvSpPr/>
          <p:nvPr/>
        </p:nvSpPr>
        <p:spPr>
          <a:xfrm rot="10800000" flipH="1">
            <a:off x="-1895166" y="-2079668"/>
            <a:ext cx="18868768" cy="9069859"/>
          </a:xfrm>
          <a:prstGeom prst="rtTriangle">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7C9F439-28C4-554E-9277-C5DD9BDC419E}"/>
              </a:ext>
            </a:extLst>
          </p:cNvPr>
          <p:cNvSpPr/>
          <p:nvPr/>
        </p:nvSpPr>
        <p:spPr>
          <a:xfrm>
            <a:off x="7393395" y="896051"/>
            <a:ext cx="4205492" cy="47633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F079BC1B-A87F-BD49-80FA-8B1094BC39B6}"/>
              </a:ext>
            </a:extLst>
          </p:cNvPr>
          <p:cNvSpPr>
            <a:spLocks noGrp="1"/>
          </p:cNvSpPr>
          <p:nvPr>
            <p:ph type="title"/>
          </p:nvPr>
        </p:nvSpPr>
        <p:spPr>
          <a:xfrm>
            <a:off x="2793256" y="1532153"/>
            <a:ext cx="3685603" cy="911958"/>
          </a:xfrm>
        </p:spPr>
        <p:txBody>
          <a:bodyPr>
            <a:normAutofit fontScale="90000"/>
          </a:bodyPr>
          <a:lstStyle/>
          <a:p>
            <a:r>
              <a:rPr lang="en-US" sz="1800" b="1" dirty="0">
                <a:solidFill>
                  <a:schemeClr val="bg1"/>
                </a:solidFill>
              </a:rPr>
              <a:t>Accelerated Aerobic Digester</a:t>
            </a:r>
            <a:br>
              <a:rPr lang="en-US" sz="1800" dirty="0">
                <a:solidFill>
                  <a:schemeClr val="bg1"/>
                </a:solidFill>
              </a:rPr>
            </a:br>
            <a:r>
              <a:rPr lang="en-US" sz="1800" dirty="0">
                <a:solidFill>
                  <a:schemeClr val="bg1"/>
                </a:solidFill>
              </a:rPr>
              <a:t>Waste biomass and biosolids input. Outputs fertilizer for biofuel crops and forestry, materials for gasification.</a:t>
            </a:r>
          </a:p>
        </p:txBody>
      </p:sp>
      <p:sp>
        <p:nvSpPr>
          <p:cNvPr id="13" name="TextBox 12">
            <a:extLst>
              <a:ext uri="{FF2B5EF4-FFF2-40B4-BE49-F238E27FC236}">
                <a16:creationId xmlns:a16="http://schemas.microsoft.com/office/drawing/2014/main" id="{06176459-12D2-9B41-93C3-8777044C6234}"/>
              </a:ext>
            </a:extLst>
          </p:cNvPr>
          <p:cNvSpPr txBox="1"/>
          <p:nvPr/>
        </p:nvSpPr>
        <p:spPr>
          <a:xfrm>
            <a:off x="501070" y="507804"/>
            <a:ext cx="7482345" cy="830997"/>
          </a:xfrm>
          <a:prstGeom prst="rect">
            <a:avLst/>
          </a:prstGeom>
          <a:noFill/>
        </p:spPr>
        <p:txBody>
          <a:bodyPr wrap="square" rtlCol="0">
            <a:spAutoFit/>
          </a:bodyPr>
          <a:lstStyle/>
          <a:p>
            <a:r>
              <a:rPr lang="en-US" sz="4800" dirty="0">
                <a:solidFill>
                  <a:schemeClr val="bg1"/>
                </a:solidFill>
                <a:latin typeface="Grotesque MT Std Extra Condense" panose="020B0508020202020204" pitchFamily="34" charset="0"/>
                <a:cs typeface="Arial Narrow" panose="020B0604020202020204" pitchFamily="34" charset="0"/>
              </a:rPr>
              <a:t>ENERGY FROM BIOMASS RESIDUE</a:t>
            </a:r>
          </a:p>
        </p:txBody>
      </p:sp>
      <p:pic>
        <p:nvPicPr>
          <p:cNvPr id="14" name="Picture 151">
            <a:extLst>
              <a:ext uri="{FF2B5EF4-FFF2-40B4-BE49-F238E27FC236}">
                <a16:creationId xmlns:a16="http://schemas.microsoft.com/office/drawing/2014/main" id="{D828F1A4-920B-E542-A006-6D4D400DB8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6805" y="933439"/>
            <a:ext cx="4120417" cy="467060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772B0623-DE2F-A246-8554-87D8493F125E}"/>
              </a:ext>
            </a:extLst>
          </p:cNvPr>
          <p:cNvSpPr/>
          <p:nvPr/>
        </p:nvSpPr>
        <p:spPr>
          <a:xfrm>
            <a:off x="5289476" y="3557839"/>
            <a:ext cx="1473184" cy="2089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0">
            <a:extLst>
              <a:ext uri="{FF2B5EF4-FFF2-40B4-BE49-F238E27FC236}">
                <a16:creationId xmlns:a16="http://schemas.microsoft.com/office/drawing/2014/main" id="{F1633BD3-2317-A54E-8F55-538D892A9D6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11663" y="3594415"/>
            <a:ext cx="1432709" cy="2064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a:extLst>
              <a:ext uri="{FF2B5EF4-FFF2-40B4-BE49-F238E27FC236}">
                <a16:creationId xmlns:a16="http://schemas.microsoft.com/office/drawing/2014/main" id="{7C95B420-05A1-B149-BCC6-1340880C123C}"/>
              </a:ext>
            </a:extLst>
          </p:cNvPr>
          <p:cNvSpPr/>
          <p:nvPr/>
        </p:nvSpPr>
        <p:spPr>
          <a:xfrm>
            <a:off x="1076306" y="3852717"/>
            <a:ext cx="3110275" cy="1806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BC708CF-FB4A-D040-9682-8B587D24E846}"/>
              </a:ext>
            </a:extLst>
          </p:cNvPr>
          <p:cNvPicPr>
            <a:picLocks noChangeAspect="1"/>
          </p:cNvPicPr>
          <p:nvPr/>
        </p:nvPicPr>
        <p:blipFill>
          <a:blip r:embed="rId6"/>
          <a:stretch>
            <a:fillRect/>
          </a:stretch>
        </p:blipFill>
        <p:spPr>
          <a:xfrm>
            <a:off x="1095682" y="3875454"/>
            <a:ext cx="3058335" cy="1756476"/>
          </a:xfrm>
          <a:prstGeom prst="rect">
            <a:avLst/>
          </a:prstGeom>
        </p:spPr>
      </p:pic>
      <p:sp>
        <p:nvSpPr>
          <p:cNvPr id="18" name="TextBox 17">
            <a:extLst>
              <a:ext uri="{FF2B5EF4-FFF2-40B4-BE49-F238E27FC236}">
                <a16:creationId xmlns:a16="http://schemas.microsoft.com/office/drawing/2014/main" id="{15777B66-716C-CF4C-87D3-D429C0D2B586}"/>
              </a:ext>
            </a:extLst>
          </p:cNvPr>
          <p:cNvSpPr txBox="1"/>
          <p:nvPr/>
        </p:nvSpPr>
        <p:spPr>
          <a:xfrm>
            <a:off x="5159453" y="5727561"/>
            <a:ext cx="1733231" cy="461665"/>
          </a:xfrm>
          <a:prstGeom prst="rect">
            <a:avLst/>
          </a:prstGeom>
          <a:noFill/>
        </p:spPr>
        <p:txBody>
          <a:bodyPr wrap="none" rtlCol="0">
            <a:spAutoFit/>
          </a:bodyPr>
          <a:lstStyle/>
          <a:p>
            <a:pPr algn="ctr"/>
            <a:r>
              <a:rPr lang="en-US" sz="1200" dirty="0">
                <a:solidFill>
                  <a:schemeClr val="bg1"/>
                </a:solidFill>
              </a:rPr>
              <a:t>Low Temperature Syngas</a:t>
            </a:r>
          </a:p>
          <a:p>
            <a:pPr algn="ctr"/>
            <a:r>
              <a:rPr lang="en-US" sz="1200" dirty="0">
                <a:solidFill>
                  <a:schemeClr val="bg1"/>
                </a:solidFill>
              </a:rPr>
              <a:t>Generation (PRISM)</a:t>
            </a:r>
          </a:p>
        </p:txBody>
      </p:sp>
      <p:sp>
        <p:nvSpPr>
          <p:cNvPr id="20" name="Striped Right Arrow 19">
            <a:extLst>
              <a:ext uri="{FF2B5EF4-FFF2-40B4-BE49-F238E27FC236}">
                <a16:creationId xmlns:a16="http://schemas.microsoft.com/office/drawing/2014/main" id="{F36A0411-BA67-A044-B87A-AC4BE33E46A9}"/>
              </a:ext>
            </a:extLst>
          </p:cNvPr>
          <p:cNvSpPr/>
          <p:nvPr/>
        </p:nvSpPr>
        <p:spPr>
          <a:xfrm>
            <a:off x="4271146" y="4548799"/>
            <a:ext cx="493166" cy="406890"/>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DB6CF67-387E-6E41-A8F3-723032C1DB88}"/>
              </a:ext>
            </a:extLst>
          </p:cNvPr>
          <p:cNvSpPr txBox="1"/>
          <p:nvPr/>
        </p:nvSpPr>
        <p:spPr>
          <a:xfrm>
            <a:off x="1002612" y="5738232"/>
            <a:ext cx="3244479" cy="276999"/>
          </a:xfrm>
          <a:prstGeom prst="rect">
            <a:avLst/>
          </a:prstGeom>
          <a:noFill/>
        </p:spPr>
        <p:txBody>
          <a:bodyPr wrap="none" rtlCol="0">
            <a:spAutoFit/>
          </a:bodyPr>
          <a:lstStyle/>
          <a:p>
            <a:pPr algn="ctr"/>
            <a:r>
              <a:rPr lang="en-US" sz="1200" dirty="0">
                <a:solidFill>
                  <a:schemeClr val="bg1"/>
                </a:solidFill>
              </a:rPr>
              <a:t>Low Heat Gravity Rotary Gasifier (Air-Staged Kiln)</a:t>
            </a:r>
          </a:p>
        </p:txBody>
      </p:sp>
      <p:sp>
        <p:nvSpPr>
          <p:cNvPr id="24" name="Striped Right Arrow 23">
            <a:extLst>
              <a:ext uri="{FF2B5EF4-FFF2-40B4-BE49-F238E27FC236}">
                <a16:creationId xmlns:a16="http://schemas.microsoft.com/office/drawing/2014/main" id="{17E63826-1811-9E43-9663-73B393C98A29}"/>
              </a:ext>
            </a:extLst>
          </p:cNvPr>
          <p:cNvSpPr/>
          <p:nvPr/>
        </p:nvSpPr>
        <p:spPr>
          <a:xfrm rot="5400000">
            <a:off x="1808236" y="3288773"/>
            <a:ext cx="493166" cy="406890"/>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riped Right Arrow 24">
            <a:extLst>
              <a:ext uri="{FF2B5EF4-FFF2-40B4-BE49-F238E27FC236}">
                <a16:creationId xmlns:a16="http://schemas.microsoft.com/office/drawing/2014/main" id="{47532514-EAB0-1E40-9B43-A3C623899F49}"/>
              </a:ext>
            </a:extLst>
          </p:cNvPr>
          <p:cNvSpPr/>
          <p:nvPr/>
        </p:nvSpPr>
        <p:spPr>
          <a:xfrm>
            <a:off x="6858564" y="4504421"/>
            <a:ext cx="493166" cy="406890"/>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AF9A77F-8F0A-D541-8E98-B6E1DEB90C01}"/>
              </a:ext>
            </a:extLst>
          </p:cNvPr>
          <p:cNvSpPr txBox="1"/>
          <p:nvPr/>
        </p:nvSpPr>
        <p:spPr>
          <a:xfrm>
            <a:off x="7887636" y="5738233"/>
            <a:ext cx="3265574" cy="276999"/>
          </a:xfrm>
          <a:prstGeom prst="rect">
            <a:avLst/>
          </a:prstGeom>
          <a:noFill/>
        </p:spPr>
        <p:txBody>
          <a:bodyPr wrap="none" rtlCol="0">
            <a:spAutoFit/>
          </a:bodyPr>
          <a:lstStyle/>
          <a:p>
            <a:pPr algn="ctr"/>
            <a:r>
              <a:rPr lang="en-US" sz="1200" dirty="0">
                <a:solidFill>
                  <a:schemeClr val="bg1"/>
                </a:solidFill>
              </a:rPr>
              <a:t>Syngas to Hydrogen, Ethanol and Higher Products</a:t>
            </a:r>
          </a:p>
        </p:txBody>
      </p:sp>
      <p:sp>
        <p:nvSpPr>
          <p:cNvPr id="28" name="Rectangle 27">
            <a:extLst>
              <a:ext uri="{FF2B5EF4-FFF2-40B4-BE49-F238E27FC236}">
                <a16:creationId xmlns:a16="http://schemas.microsoft.com/office/drawing/2014/main" id="{B83B75BB-4374-A940-9AFC-62AA4F7D110F}"/>
              </a:ext>
            </a:extLst>
          </p:cNvPr>
          <p:cNvSpPr/>
          <p:nvPr/>
        </p:nvSpPr>
        <p:spPr>
          <a:xfrm>
            <a:off x="420365" y="1530746"/>
            <a:ext cx="2218183" cy="1660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D4FA8060-654C-B241-A8CE-42D9D0D45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490" y="1568211"/>
            <a:ext cx="2119935" cy="1589951"/>
          </a:xfrm>
          <a:prstGeom prst="rect">
            <a:avLst/>
          </a:prstGeom>
        </p:spPr>
      </p:pic>
      <p:sp>
        <p:nvSpPr>
          <p:cNvPr id="29" name="Title 1">
            <a:extLst>
              <a:ext uri="{FF2B5EF4-FFF2-40B4-BE49-F238E27FC236}">
                <a16:creationId xmlns:a16="http://schemas.microsoft.com/office/drawing/2014/main" id="{17446653-94F2-964D-B6F4-E8FA04E6ED88}"/>
              </a:ext>
            </a:extLst>
          </p:cNvPr>
          <p:cNvSpPr txBox="1">
            <a:spLocks/>
          </p:cNvSpPr>
          <p:nvPr/>
        </p:nvSpPr>
        <p:spPr>
          <a:xfrm>
            <a:off x="2783335" y="2701920"/>
            <a:ext cx="3110275" cy="106711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solidFill>
                  <a:schemeClr val="bg1"/>
                </a:solidFill>
              </a:rPr>
              <a:t>Low Heat Rotary Gasifier </a:t>
            </a:r>
            <a:r>
              <a:rPr lang="en-US" sz="1600" dirty="0">
                <a:solidFill>
                  <a:schemeClr val="bg1"/>
                </a:solidFill>
              </a:rPr>
              <a:t>uses biomass residue, plastics, municipal solid waste (MSW), landfills, tires and mattresses as fuel. </a:t>
            </a:r>
            <a:br>
              <a:rPr lang="en-US" sz="1600" dirty="0">
                <a:solidFill>
                  <a:schemeClr val="bg1"/>
                </a:solidFill>
              </a:rPr>
            </a:br>
            <a:endParaRPr lang="en-US" sz="1600" dirty="0">
              <a:solidFill>
                <a:schemeClr val="bg1"/>
              </a:solidFill>
            </a:endParaRPr>
          </a:p>
        </p:txBody>
      </p:sp>
      <p:sp>
        <p:nvSpPr>
          <p:cNvPr id="31" name="TextBox 30">
            <a:extLst>
              <a:ext uri="{FF2B5EF4-FFF2-40B4-BE49-F238E27FC236}">
                <a16:creationId xmlns:a16="http://schemas.microsoft.com/office/drawing/2014/main" id="{EE48CFCB-2899-554E-B542-76927F5AF332}"/>
              </a:ext>
            </a:extLst>
          </p:cNvPr>
          <p:cNvSpPr txBox="1"/>
          <p:nvPr/>
        </p:nvSpPr>
        <p:spPr>
          <a:xfrm>
            <a:off x="345160" y="3200379"/>
            <a:ext cx="1610890" cy="276999"/>
          </a:xfrm>
          <a:prstGeom prst="rect">
            <a:avLst/>
          </a:prstGeom>
          <a:noFill/>
        </p:spPr>
        <p:txBody>
          <a:bodyPr wrap="none" rtlCol="0">
            <a:spAutoFit/>
          </a:bodyPr>
          <a:lstStyle/>
          <a:p>
            <a:pPr algn="ctr"/>
            <a:r>
              <a:rPr lang="en-US" sz="1200" dirty="0">
                <a:solidFill>
                  <a:schemeClr val="bg1"/>
                </a:solidFill>
              </a:rPr>
              <a:t>7-Day Aerobic Digester</a:t>
            </a:r>
          </a:p>
        </p:txBody>
      </p:sp>
    </p:spTree>
    <p:extLst>
      <p:ext uri="{BB962C8B-B14F-4D97-AF65-F5344CB8AC3E}">
        <p14:creationId xmlns:p14="http://schemas.microsoft.com/office/powerpoint/2010/main" val="8093957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7895</TotalTime>
  <Words>1297</Words>
  <Application>Microsoft Macintosh PowerPoint</Application>
  <PresentationFormat>Widescreen</PresentationFormat>
  <Paragraphs>106</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Calibri Light</vt:lpstr>
      <vt:lpstr>Nunito Sans</vt:lpstr>
      <vt:lpstr>Calibri</vt:lpstr>
      <vt:lpstr>Arial</vt:lpstr>
      <vt:lpstr>Grotesque MT Std Extra Condense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Fast-Growth at  Treatment Facilities</vt:lpstr>
      <vt:lpstr>Accelerated Aerobic Digester Waste biomass and biosolids input. Outputs fertilizer for biofuel crops and forestry, materials for gasification.</vt:lpstr>
      <vt:lpstr>Syngas from biomass using  nonthermal plasma with CPOX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Loren Heyns</dc:creator>
  <cp:lastModifiedBy>Loren Heyns</cp:lastModifiedBy>
  <cp:revision>238</cp:revision>
  <dcterms:created xsi:type="dcterms:W3CDTF">2020-02-25T15:12:23Z</dcterms:created>
  <dcterms:modified xsi:type="dcterms:W3CDTF">2020-03-19T20:48:09Z</dcterms:modified>
</cp:coreProperties>
</file>